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90" r:id="rId3"/>
  </p:sldMasterIdLst>
  <p:notesMasterIdLst>
    <p:notesMasterId r:id="rId16"/>
  </p:notesMasterIdLst>
  <p:sldIdLst>
    <p:sldId id="256" r:id="rId4"/>
    <p:sldId id="270" r:id="rId5"/>
    <p:sldId id="285" r:id="rId6"/>
    <p:sldId id="286" r:id="rId7"/>
    <p:sldId id="280" r:id="rId8"/>
    <p:sldId id="287" r:id="rId9"/>
    <p:sldId id="283" r:id="rId10"/>
    <p:sldId id="288" r:id="rId11"/>
    <p:sldId id="289" r:id="rId12"/>
    <p:sldId id="268" r:id="rId13"/>
    <p:sldId id="276" r:id="rId14"/>
    <p:sldId id="275" r:id="rId15"/>
  </p:sldIdLst>
  <p:sldSz cx="9144000" cy="6858000" type="screen4x3"/>
  <p:notesSz cx="6889750" cy="100187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004" autoAdjust="0"/>
  </p:normalViewPr>
  <p:slideViewPr>
    <p:cSldViewPr snapToGrid="0">
      <p:cViewPr varScale="1">
        <p:scale>
          <a:sx n="100" d="100"/>
          <a:sy n="100" d="100"/>
        </p:scale>
        <p:origin x="34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</p:spPr>
        <p:txBody>
          <a:bodyPr lIns="93049" tIns="46525" rIns="93049" bIns="46525"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8634" y="4758889"/>
            <a:ext cx="5052483" cy="4508420"/>
          </a:xfrm>
          <a:prstGeom prst="rect">
            <a:avLst/>
          </a:prstGeom>
        </p:spPr>
        <p:txBody>
          <a:bodyPr lIns="93049" tIns="46525" rIns="93049" bIns="4652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47090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633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8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6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43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21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41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30262" y="6401180"/>
            <a:ext cx="256539" cy="27546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traight Connector 27"/>
          <p:cNvSpPr/>
          <p:nvPr/>
        </p:nvSpPr>
        <p:spPr>
          <a:xfrm>
            <a:off x="457200" y="6353175"/>
            <a:ext cx="8229600" cy="0"/>
          </a:xfrm>
          <a:prstGeom prst="line">
            <a:avLst/>
          </a:prstGeom>
          <a:ln>
            <a:solidFill>
              <a:srgbClr val="009DD9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4" name="Straight Connector 28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9DD9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Isosceles Triangle 9"/>
          <p:cNvSpPr/>
          <p:nvPr/>
        </p:nvSpPr>
        <p:spPr>
          <a:xfrm rot="5400000">
            <a:off x="419099" y="6467475"/>
            <a:ext cx="190851" cy="120315"/>
          </a:xfrm>
          <a:prstGeom prst="triangle">
            <a:avLst/>
          </a:prstGeom>
          <a:solidFill>
            <a:srgbClr val="009D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4617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0F6FC6"/>
              </a:buClr>
              <a:buSzPct val="76000"/>
              <a:buFont typeface="Trebuchet MS"/>
              <a:buChar char="}"/>
              <a:defRPr sz="2600"/>
            </a:lvl1pPr>
            <a:lvl2pPr marL="584419" indent="-310099">
              <a:spcBef>
                <a:spcPts val="600"/>
              </a:spcBef>
              <a:buClr>
                <a:srgbClr val="0F6FC6"/>
              </a:buClr>
              <a:buSzPct val="76000"/>
              <a:buFont typeface="Trebuchet MS"/>
              <a:buChar char="}"/>
              <a:defRPr sz="2600"/>
            </a:lvl2pPr>
            <a:lvl3pPr marL="891539" indent="-297180">
              <a:spcBef>
                <a:spcPts val="600"/>
              </a:spcBef>
              <a:buClr>
                <a:srgbClr val="0F6FC6"/>
              </a:buClr>
              <a:buSzPct val="76000"/>
              <a:buFont typeface="Trebuchet MS"/>
              <a:buChar char="}"/>
              <a:defRPr sz="2600"/>
            </a:lvl3pPr>
            <a:lvl4pPr marL="1198880" indent="-330200">
              <a:spcBef>
                <a:spcPts val="600"/>
              </a:spcBef>
              <a:buClr>
                <a:srgbClr val="0F6FC6"/>
              </a:buClr>
              <a:buSzPct val="70000"/>
              <a:buFont typeface="Trebuchet MS"/>
              <a:buChar char="◻"/>
              <a:defRPr sz="2600"/>
            </a:lvl4pPr>
            <a:lvl5pPr marL="1514475" indent="-371475">
              <a:spcBef>
                <a:spcPts val="600"/>
              </a:spcBef>
              <a:buClr>
                <a:srgbClr val="0F6FC6"/>
              </a:buClr>
              <a:buSzPct val="70000"/>
              <a:buFont typeface="Trebuchet MS"/>
              <a:buChar char="◻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2648" y="6356350"/>
            <a:ext cx="290620" cy="294638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04617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30358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98609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15898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1163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3557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1172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44921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19988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7" name="Kuvan paikkamerkki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40910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7190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7951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30262" y="6401180"/>
            <a:ext cx="256539" cy="27546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7209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traight Connector 28"/>
          <p:cNvSpPr/>
          <p:nvPr/>
        </p:nvSpPr>
        <p:spPr>
          <a:xfrm>
            <a:off x="457200" y="1143000"/>
            <a:ext cx="8229600" cy="0"/>
          </a:xfrm>
          <a:prstGeom prst="line">
            <a:avLst/>
          </a:prstGeom>
          <a:ln>
            <a:solidFill>
              <a:srgbClr val="009DD9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4617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600"/>
              </a:spcBef>
              <a:buClr>
                <a:srgbClr val="0F6FC6"/>
              </a:buClr>
              <a:buSzPct val="76000"/>
              <a:buFont typeface="Trebuchet MS"/>
              <a:buChar char="}"/>
              <a:defRPr sz="2600"/>
            </a:lvl1pPr>
            <a:lvl2pPr marL="584419" indent="-310099">
              <a:spcBef>
                <a:spcPts val="600"/>
              </a:spcBef>
              <a:buClr>
                <a:srgbClr val="0F6FC6"/>
              </a:buClr>
              <a:buSzPct val="76000"/>
              <a:buFont typeface="Trebuchet MS"/>
              <a:buChar char="}"/>
              <a:defRPr sz="2600"/>
            </a:lvl2pPr>
            <a:lvl3pPr marL="891539" indent="-297180">
              <a:spcBef>
                <a:spcPts val="600"/>
              </a:spcBef>
              <a:buClr>
                <a:srgbClr val="0F6FC6"/>
              </a:buClr>
              <a:buSzPct val="76000"/>
              <a:buFont typeface="Trebuchet MS"/>
              <a:buChar char="}"/>
              <a:defRPr sz="2600"/>
            </a:lvl3pPr>
            <a:lvl4pPr marL="1198880" indent="-330200">
              <a:spcBef>
                <a:spcPts val="600"/>
              </a:spcBef>
              <a:buClr>
                <a:srgbClr val="0F6FC6"/>
              </a:buClr>
              <a:buSzPct val="70000"/>
              <a:buFont typeface="Trebuchet MS"/>
              <a:buChar char="◻"/>
              <a:defRPr sz="2600"/>
            </a:lvl4pPr>
            <a:lvl5pPr marL="1514475" indent="-371475">
              <a:spcBef>
                <a:spcPts val="600"/>
              </a:spcBef>
              <a:buClr>
                <a:srgbClr val="0F6FC6"/>
              </a:buClr>
              <a:buSzPct val="70000"/>
              <a:buFont typeface="Trebuchet MS"/>
              <a:buChar char="◻"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355720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8851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85F6-4050-4D01-A52E-54101179D7D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7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C0FB-3816-498C-96D0-6B24C2484320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2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C3C4-B175-4C73-8F89-61739057216B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DF9-7897-4C9D-856A-813F5763FD38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6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A04E-8BC0-4F6C-BB01-F1E225DDDFE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11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DB0A-EB03-4F9D-9902-E934E1B6B23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75856" y="6356350"/>
            <a:ext cx="2743944" cy="365125"/>
          </a:xfrm>
        </p:spPr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FA33-69E7-485B-A59D-AFDBB9E3C63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93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F845-5A6F-4761-A7FF-1B2FC916329A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0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9AB5-EDC5-4FC2-9C07-34893A3EDDD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81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0832-9957-414B-951A-31BA6D35279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45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9B3D-1234-428B-B2DE-546BE4BF50CB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3.2.2020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71F4-685F-4669-9DEF-F054DCEFCF8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7" name="Kuvan paikkamerkki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539552" cy="3362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ikehys 8"/>
          <p:cNvSpPr txBox="1"/>
          <p:nvPr/>
        </p:nvSpPr>
        <p:spPr>
          <a:xfrm>
            <a:off x="3214678" y="6429395"/>
            <a:ext cx="2714644" cy="8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r>
              <a:t>Rannikkomerenkulkuoppi</a:t>
            </a:r>
          </a:p>
        </p:txBody>
      </p:sp>
      <p:sp>
        <p:nvSpPr>
          <p:cNvPr id="4" name="Tekstikehys 9"/>
          <p:cNvSpPr txBox="1"/>
          <p:nvPr/>
        </p:nvSpPr>
        <p:spPr>
          <a:xfrm>
            <a:off x="7572364" y="-1"/>
            <a:ext cx="1571638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© </a:t>
            </a:r>
            <a:r>
              <a:rPr dirty="0" err="1"/>
              <a:t>Suomen</a:t>
            </a:r>
            <a:r>
              <a:rPr dirty="0"/>
              <a:t> </a:t>
            </a:r>
            <a:r>
              <a:rPr dirty="0" err="1"/>
              <a:t>Navigaatioliitto</a:t>
            </a:r>
            <a:r>
              <a:rPr dirty="0"/>
              <a:t> 201</a:t>
            </a:r>
            <a:r>
              <a:rPr lang="fi-FI" dirty="0"/>
              <a:t>9</a:t>
            </a:r>
            <a:endParaRPr dirty="0"/>
          </a:p>
        </p:txBody>
      </p:sp>
      <p:sp>
        <p:nvSpPr>
          <p:cNvPr id="5" name="Tekstikehys 13"/>
          <p:cNvSpPr txBox="1"/>
          <p:nvPr/>
        </p:nvSpPr>
        <p:spPr>
          <a:xfrm>
            <a:off x="2987824" y="6309319"/>
            <a:ext cx="3297566" cy="461661"/>
          </a:xfrm>
          <a:prstGeom prst="rect">
            <a:avLst/>
          </a:prstGeom>
          <a:gradFill>
            <a:gsLst>
              <a:gs pos="0">
                <a:srgbClr val="0066FF"/>
              </a:gs>
              <a:gs pos="100000">
                <a:srgbClr val="00285A"/>
              </a:gs>
            </a:gsLst>
          </a:gra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r>
              <a:rPr dirty="0" err="1"/>
              <a:t>Rannikkomerenkulkuoppi</a:t>
            </a:r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781" y="6429693"/>
            <a:ext cx="224020" cy="218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0" y="0"/>
            <a:ext cx="539552" cy="3362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ikehys 8"/>
          <p:cNvSpPr txBox="1"/>
          <p:nvPr/>
        </p:nvSpPr>
        <p:spPr>
          <a:xfrm>
            <a:off x="3214678" y="6429395"/>
            <a:ext cx="2714644" cy="8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r>
              <a:t>Rannikkomerenkulkuoppi</a:t>
            </a:r>
          </a:p>
        </p:txBody>
      </p:sp>
      <p:sp>
        <p:nvSpPr>
          <p:cNvPr id="4" name="Tekstikehys 9"/>
          <p:cNvSpPr txBox="1"/>
          <p:nvPr/>
        </p:nvSpPr>
        <p:spPr>
          <a:xfrm>
            <a:off x="7572364" y="-1"/>
            <a:ext cx="1571638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0000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© Suomen </a:t>
            </a:r>
            <a:r>
              <a:rPr dirty="0" err="1"/>
              <a:t>Navigaatioliitto</a:t>
            </a:r>
            <a:r>
              <a:rPr dirty="0"/>
              <a:t> 201</a:t>
            </a:r>
            <a:r>
              <a:rPr lang="fi-FI" dirty="0"/>
              <a:t>9</a:t>
            </a:r>
            <a:endParaRPr dirty="0"/>
          </a:p>
        </p:txBody>
      </p:sp>
      <p:sp>
        <p:nvSpPr>
          <p:cNvPr id="5" name="Tekstikehys 13"/>
          <p:cNvSpPr txBox="1"/>
          <p:nvPr/>
        </p:nvSpPr>
        <p:spPr>
          <a:xfrm>
            <a:off x="2987824" y="6309319"/>
            <a:ext cx="3350832" cy="461661"/>
          </a:xfrm>
          <a:prstGeom prst="rect">
            <a:avLst/>
          </a:prstGeom>
          <a:gradFill>
            <a:gsLst>
              <a:gs pos="0">
                <a:srgbClr val="0066FF"/>
              </a:gs>
              <a:gs pos="100000">
                <a:srgbClr val="00285A"/>
              </a:gs>
            </a:gsLst>
          </a:gra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r>
              <a:rPr dirty="0" err="1"/>
              <a:t>Rannikkomerenkulkuoppi</a:t>
            </a:r>
            <a:endParaRPr dirty="0"/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2781" y="6429693"/>
            <a:ext cx="224020" cy="218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0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399D186F-0627-4454-827E-4049F237F5DE}" type="datetime1">
              <a:rPr lang="fi-FI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/>
              <a:t>3.2.2020</a:t>
            </a:fld>
            <a:endParaRPr lang="fi-FI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fi-FI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299C71F4-685F-4669-9DEF-F054DCEFCF88}" type="slidenum">
              <a:rPr lang="fi-FI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/>
              <a:t>‹#›</a:t>
            </a:fld>
            <a:endParaRPr lang="fi-FI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Picture 5" descr="rannikk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539552" cy="33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ikehys 8"/>
          <p:cNvSpPr txBox="1"/>
          <p:nvPr userDrawn="1"/>
        </p:nvSpPr>
        <p:spPr>
          <a:xfrm>
            <a:off x="3214678" y="642939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/>
            <a:r>
              <a:rPr lang="fi-FI" sz="2000" kern="1200" dirty="0">
                <a:solidFill>
                  <a:prstClr val="white"/>
                </a:solidFill>
                <a:latin typeface="Monotype Corsiva" pitchFamily="66" charset="0"/>
                <a:ea typeface="+mn-ea"/>
                <a:cs typeface="+mn-cs"/>
              </a:rPr>
              <a:t>Rannikkomerenkulkuoppi</a:t>
            </a:r>
          </a:p>
        </p:txBody>
      </p:sp>
      <p:sp>
        <p:nvSpPr>
          <p:cNvPr id="10" name="Tekstikehys 9"/>
          <p:cNvSpPr txBox="1"/>
          <p:nvPr userDrawn="1"/>
        </p:nvSpPr>
        <p:spPr>
          <a:xfrm>
            <a:off x="7572364" y="0"/>
            <a:ext cx="1571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fi-FI" sz="800" kern="1200" dirty="0">
                <a:solidFill>
                  <a:srgbClr val="0000FF"/>
                </a:solidFill>
                <a:ea typeface="+mn-ea"/>
                <a:cs typeface="+mn-cs"/>
              </a:rPr>
              <a:t>© Suomen Navigaatioliitto 2019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2987824" y="6309320"/>
            <a:ext cx="3168352" cy="461665"/>
          </a:xfrm>
          <a:prstGeom prst="rect">
            <a:avLst/>
          </a:prstGeom>
          <a:gradFill>
            <a:gsLst>
              <a:gs pos="0">
                <a:srgbClr val="0066FF"/>
              </a:gs>
              <a:gs pos="100000">
                <a:schemeClr val="dk2">
                  <a:shade val="30000"/>
                  <a:satMod val="200000"/>
                </a:schemeClr>
              </a:gs>
            </a:gsLst>
          </a:gra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hangingPunct="1"/>
            <a:r>
              <a:rPr lang="fi-FI" sz="2400" kern="1200" dirty="0">
                <a:solidFill>
                  <a:prstClr val="white"/>
                </a:solidFill>
                <a:latin typeface="Monotype Corsiva" pitchFamily="66" charset="0"/>
              </a:rPr>
              <a:t>Rannikkomerenkulkuoppi</a:t>
            </a:r>
          </a:p>
        </p:txBody>
      </p:sp>
    </p:spTree>
    <p:extLst>
      <p:ext uri="{BB962C8B-B14F-4D97-AF65-F5344CB8AC3E}">
        <p14:creationId xmlns:p14="http://schemas.microsoft.com/office/powerpoint/2010/main" val="41094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tsikko 1"/>
          <p:cNvSpPr txBox="1">
            <a:spLocks noGrp="1"/>
          </p:cNvSpPr>
          <p:nvPr>
            <p:ph type="ctrTitle"/>
          </p:nvPr>
        </p:nvSpPr>
        <p:spPr>
          <a:xfrm>
            <a:off x="685800" y="1988841"/>
            <a:ext cx="7772400" cy="17281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700" b="1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Suomen </a:t>
            </a:r>
            <a:r>
              <a:rPr dirty="0" err="1"/>
              <a:t>Navigaatioliitto</a:t>
            </a:r>
            <a:br>
              <a:rPr dirty="0"/>
            </a:br>
            <a:r>
              <a:rPr dirty="0" err="1"/>
              <a:t>Finlands</a:t>
            </a:r>
            <a:r>
              <a:rPr dirty="0"/>
              <a:t> </a:t>
            </a:r>
            <a:r>
              <a:rPr dirty="0" err="1"/>
              <a:t>Navigationsförbund</a:t>
            </a:r>
            <a:br>
              <a:rPr dirty="0"/>
            </a:br>
            <a:r>
              <a:rPr sz="2800" b="0" dirty="0" err="1">
                <a:solidFill>
                  <a:srgbClr val="0000FF"/>
                </a:solidFill>
              </a:rPr>
              <a:t>Rannikkomerenkulkuopin</a:t>
            </a:r>
            <a:r>
              <a:rPr sz="2800" b="0" dirty="0">
                <a:solidFill>
                  <a:srgbClr val="0000FF"/>
                </a:solidFill>
              </a:rPr>
              <a:t> </a:t>
            </a:r>
            <a:r>
              <a:rPr lang="fi-FI" sz="2800" dirty="0">
                <a:solidFill>
                  <a:srgbClr val="0000FF"/>
                </a:solidFill>
              </a:rPr>
              <a:t>13</a:t>
            </a:r>
            <a:r>
              <a:rPr sz="2800" dirty="0">
                <a:solidFill>
                  <a:srgbClr val="0000FF"/>
                </a:solidFill>
              </a:rPr>
              <a:t>.</a:t>
            </a:r>
            <a:r>
              <a:rPr lang="fi-FI" sz="2800" dirty="0">
                <a:solidFill>
                  <a:srgbClr val="0000FF"/>
                </a:solidFill>
              </a:rPr>
              <a:t>12</a:t>
            </a:r>
            <a:r>
              <a:rPr sz="2800" dirty="0">
                <a:solidFill>
                  <a:srgbClr val="0000FF"/>
                </a:solidFill>
              </a:rPr>
              <a:t>.201</a:t>
            </a:r>
            <a:r>
              <a:rPr lang="fi-FI" sz="2800" dirty="0">
                <a:solidFill>
                  <a:srgbClr val="0000FF"/>
                </a:solidFill>
              </a:rPr>
              <a:t>9</a:t>
            </a:r>
            <a:r>
              <a:rPr sz="2800" dirty="0">
                <a:solidFill>
                  <a:srgbClr val="0000FF"/>
                </a:solidFill>
              </a:rPr>
              <a:t> </a:t>
            </a:r>
            <a:r>
              <a:rPr sz="2800" b="0" dirty="0" err="1">
                <a:solidFill>
                  <a:srgbClr val="0000FF"/>
                </a:solidFill>
              </a:rPr>
              <a:t>tutkinnon</a:t>
            </a:r>
            <a:r>
              <a:rPr sz="2800" b="0" dirty="0">
                <a:solidFill>
                  <a:srgbClr val="0000FF"/>
                </a:solidFill>
              </a:rPr>
              <a:t> </a:t>
            </a:r>
            <a:r>
              <a:rPr sz="2800" b="0" dirty="0" err="1">
                <a:solidFill>
                  <a:srgbClr val="0000FF"/>
                </a:solidFill>
              </a:rPr>
              <a:t>ratkaisut</a:t>
            </a:r>
            <a:endParaRPr sz="2800" b="0" dirty="0">
              <a:solidFill>
                <a:srgbClr val="0000FF"/>
              </a:solidFill>
            </a:endParaRPr>
          </a:p>
        </p:txBody>
      </p:sp>
      <p:sp>
        <p:nvSpPr>
          <p:cNvPr id="147" name="Alaotsikko 2"/>
          <p:cNvSpPr txBox="1">
            <a:spLocks noGrp="1"/>
          </p:cNvSpPr>
          <p:nvPr>
            <p:ph type="subTitle" sz="half" idx="1"/>
          </p:nvPr>
        </p:nvSpPr>
        <p:spPr>
          <a:xfrm>
            <a:off x="609600" y="3933056"/>
            <a:ext cx="7772400" cy="1944218"/>
          </a:xfrm>
          <a:prstGeom prst="rect">
            <a:avLst/>
          </a:prstGeom>
        </p:spPr>
        <p:txBody>
          <a:bodyPr/>
          <a:lstStyle>
            <a:lvl1pPr algn="l">
              <a:spcBef>
                <a:spcPts val="400"/>
              </a:spcBef>
              <a:defRPr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/>
              <a:t>Tutkinto</a:t>
            </a:r>
            <a:r>
              <a:rPr dirty="0"/>
              <a:t> </a:t>
            </a:r>
            <a:r>
              <a:rPr dirty="0" err="1"/>
              <a:t>tehdään</a:t>
            </a:r>
            <a:r>
              <a:rPr dirty="0"/>
              <a:t> 12 m </a:t>
            </a:r>
            <a:r>
              <a:rPr dirty="0" err="1"/>
              <a:t>pituisella</a:t>
            </a:r>
            <a:r>
              <a:rPr dirty="0"/>
              <a:t> </a:t>
            </a:r>
            <a:r>
              <a:rPr dirty="0" err="1"/>
              <a:t>merikelpoisella</a:t>
            </a:r>
            <a:r>
              <a:rPr dirty="0"/>
              <a:t> </a:t>
            </a:r>
            <a:r>
              <a:rPr dirty="0" err="1"/>
              <a:t>moottoriveneellä</a:t>
            </a:r>
            <a:r>
              <a:rPr dirty="0"/>
              <a:t>, </a:t>
            </a:r>
            <a:r>
              <a:rPr dirty="0" err="1"/>
              <a:t>jossa</a:t>
            </a:r>
            <a:r>
              <a:rPr dirty="0"/>
              <a:t> on </a:t>
            </a:r>
            <a:r>
              <a:rPr dirty="0" err="1"/>
              <a:t>varusteina</a:t>
            </a:r>
            <a:r>
              <a:rPr dirty="0"/>
              <a:t> mm. </a:t>
            </a:r>
            <a:r>
              <a:rPr dirty="0" err="1"/>
              <a:t>pääkompassi</a:t>
            </a:r>
            <a:r>
              <a:rPr dirty="0"/>
              <a:t>, </a:t>
            </a:r>
            <a:r>
              <a:rPr dirty="0" err="1"/>
              <a:t>kiinteä</a:t>
            </a:r>
            <a:r>
              <a:rPr dirty="0"/>
              <a:t> </a:t>
            </a:r>
            <a:r>
              <a:rPr dirty="0" err="1"/>
              <a:t>varakompassi</a:t>
            </a:r>
            <a:r>
              <a:rPr dirty="0"/>
              <a:t>, Meri-VHF, GPS, </a:t>
            </a:r>
            <a:r>
              <a:rPr dirty="0" err="1"/>
              <a:t>karttaplotteri</a:t>
            </a:r>
            <a:r>
              <a:rPr dirty="0"/>
              <a:t> ja </a:t>
            </a:r>
            <a:r>
              <a:rPr dirty="0" err="1"/>
              <a:t>tutka</a:t>
            </a:r>
            <a:r>
              <a:rPr dirty="0"/>
              <a:t>. </a:t>
            </a:r>
            <a:r>
              <a:rPr lang="fi-FI" dirty="0"/>
              <a:t>Säätiedotus</a:t>
            </a:r>
            <a:r>
              <a:rPr dirty="0"/>
              <a:t>: </a:t>
            </a:r>
            <a:r>
              <a:rPr dirty="0" err="1"/>
              <a:t>Suomenlahti</a:t>
            </a:r>
            <a:r>
              <a:rPr dirty="0"/>
              <a:t>, </a:t>
            </a:r>
            <a:r>
              <a:rPr lang="fi-FI" dirty="0"/>
              <a:t>etelätuulta 0</a:t>
            </a:r>
            <a:r>
              <a:rPr dirty="0"/>
              <a:t>-5 m/s. </a:t>
            </a:r>
            <a:r>
              <a:rPr dirty="0" err="1"/>
              <a:t>Hyvä</a:t>
            </a:r>
            <a:r>
              <a:rPr dirty="0"/>
              <a:t> </a:t>
            </a:r>
            <a:r>
              <a:rPr dirty="0" err="1"/>
              <a:t>näkyvyys</a:t>
            </a:r>
            <a:r>
              <a:rPr dirty="0"/>
              <a:t>. </a:t>
            </a:r>
            <a:r>
              <a:rPr dirty="0" err="1"/>
              <a:t>Eranto</a:t>
            </a:r>
            <a:r>
              <a:rPr dirty="0"/>
              <a:t> on 6° E.</a:t>
            </a:r>
          </a:p>
        </p:txBody>
      </p:sp>
      <p:pic>
        <p:nvPicPr>
          <p:cNvPr id="14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228600"/>
            <a:ext cx="1371600" cy="1438275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Dian numeron paikkamerkki 5"/>
          <p:cNvSpPr txBox="1">
            <a:spLocks noGrp="1"/>
          </p:cNvSpPr>
          <p:nvPr>
            <p:ph type="sldNum" sz="quarter" idx="4294967295"/>
          </p:nvPr>
        </p:nvSpPr>
        <p:spPr>
          <a:xfrm>
            <a:off x="8525510" y="6432119"/>
            <a:ext cx="161289" cy="21358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81"/>
          <p:cNvSpPr txBox="1"/>
          <p:nvPr/>
        </p:nvSpPr>
        <p:spPr>
          <a:xfrm>
            <a:off x="467543" y="504457"/>
            <a:ext cx="43204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i-FI" dirty="0"/>
              <a:t>8</a:t>
            </a:r>
            <a:endParaRPr dirty="0"/>
          </a:p>
        </p:txBody>
      </p:sp>
      <p:sp>
        <p:nvSpPr>
          <p:cNvPr id="348" name="Text Box 7"/>
          <p:cNvSpPr txBox="1"/>
          <p:nvPr/>
        </p:nvSpPr>
        <p:spPr>
          <a:xfrm>
            <a:off x="767009" y="849696"/>
            <a:ext cx="676875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AutoNum type="alphaLcParenR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indent="0">
              <a:buNone/>
            </a:pPr>
            <a:r>
              <a:rPr lang="fi-FI" dirty="0"/>
              <a:t>a) Mitkä ovat aaltojen keskeiset mitattavat ominaisuudet? </a:t>
            </a:r>
            <a:r>
              <a:rPr dirty="0"/>
              <a:t>(1</a:t>
            </a:r>
            <a:r>
              <a:rPr lang="fi-FI" dirty="0"/>
              <a:t>,5 </a:t>
            </a:r>
            <a:r>
              <a:rPr dirty="0"/>
              <a:t>p)</a:t>
            </a:r>
          </a:p>
        </p:txBody>
      </p:sp>
      <p:sp>
        <p:nvSpPr>
          <p:cNvPr id="349" name="Text Box 16"/>
          <p:cNvSpPr txBox="1"/>
          <p:nvPr/>
        </p:nvSpPr>
        <p:spPr>
          <a:xfrm>
            <a:off x="805137" y="1468704"/>
            <a:ext cx="768903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fi-FI" dirty="0">
                <a:solidFill>
                  <a:srgbClr val="0070C0"/>
                </a:solidFill>
                <a:latin typeface="+mn-lt"/>
              </a:rPr>
              <a:t>Pituus, korkeus ja jyrkkyys</a:t>
            </a:r>
            <a:endParaRPr lang="fi-FI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0" name="Text Box 18"/>
          <p:cNvSpPr txBox="1"/>
          <p:nvPr/>
        </p:nvSpPr>
        <p:spPr>
          <a:xfrm>
            <a:off x="836538" y="4244824"/>
            <a:ext cx="762623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342900" indent="-342900">
              <a:buSzPct val="100000"/>
              <a:buAutoNum type="alphaLcParenR" startAt="3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fi-FI" dirty="0"/>
              <a:t>Mitä tarkoittaa aaltovälke? (1 p)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endParaRPr dirty="0"/>
          </a:p>
        </p:txBody>
      </p:sp>
      <p:sp>
        <p:nvSpPr>
          <p:cNvPr id="352" name="Dian numeron paikkamerkki 9"/>
          <p:cNvSpPr txBox="1">
            <a:spLocks noGrp="1"/>
          </p:cNvSpPr>
          <p:nvPr>
            <p:ph type="sldNum" sz="quarter" idx="4294967295"/>
          </p:nvPr>
        </p:nvSpPr>
        <p:spPr>
          <a:xfrm>
            <a:off x="8462777" y="6429691"/>
            <a:ext cx="224020" cy="218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53" name="Sisällön paikkamerkki 2"/>
          <p:cNvSpPr txBox="1"/>
          <p:nvPr/>
        </p:nvSpPr>
        <p:spPr>
          <a:xfrm>
            <a:off x="767009" y="2200124"/>
            <a:ext cx="685219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AutoNum type="alphaLcParenR" startAt="2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fi-FI" dirty="0"/>
              <a:t>Mitkä ovat tärkeimmät aaltojen syntyyn ja ominaisuuksiin vaikuttavat tekijät? (1,5  p)</a:t>
            </a:r>
          </a:p>
        </p:txBody>
      </p:sp>
      <p:sp>
        <p:nvSpPr>
          <p:cNvPr id="354" name="Text Box 17"/>
          <p:cNvSpPr txBox="1"/>
          <p:nvPr/>
        </p:nvSpPr>
        <p:spPr>
          <a:xfrm>
            <a:off x="861866" y="4937322"/>
            <a:ext cx="6547918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fi-FI" dirty="0">
                <a:solidFill>
                  <a:srgbClr val="0070C0"/>
                </a:solidFill>
                <a:latin typeface="+mn-lt"/>
              </a:rPr>
              <a:t>Lähellä olevista aalloista syntyy tutkakuvaa häiritseviä kaikuja,</a:t>
            </a:r>
          </a:p>
          <a:p>
            <a:r>
              <a:rPr lang="fi-FI" dirty="0">
                <a:solidFill>
                  <a:srgbClr val="0070C0"/>
                </a:solidFill>
                <a:latin typeface="+mn-lt"/>
              </a:rPr>
              <a:t>aaltovälkettä. Vaikutus on suurempi tuulen puolella, koska aaltojen etureunat ovat jyrkempiä kuin takareunat.</a:t>
            </a:r>
            <a:endParaRPr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 Box 16"/>
          <p:cNvSpPr txBox="1"/>
          <p:nvPr/>
        </p:nvSpPr>
        <p:spPr>
          <a:xfrm>
            <a:off x="805137" y="3053190"/>
            <a:ext cx="5532205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fi-FI" dirty="0">
                <a:solidFill>
                  <a:srgbClr val="0070C0"/>
                </a:solidFill>
                <a:latin typeface="+mn-lt"/>
              </a:rPr>
              <a:t>1) Tuulen nopeus ja kesto</a:t>
            </a:r>
          </a:p>
          <a:p>
            <a:r>
              <a:rPr lang="fi-FI" dirty="0">
                <a:solidFill>
                  <a:srgbClr val="0070C0"/>
                </a:solidFill>
                <a:latin typeface="+mn-lt"/>
              </a:rPr>
              <a:t>2) Pyyhkäisymatka (matka, jonka tuuli puhaltaa vapaasti)</a:t>
            </a:r>
          </a:p>
          <a:p>
            <a:r>
              <a:rPr lang="fi-FI" dirty="0">
                <a:solidFill>
                  <a:srgbClr val="0070C0"/>
                </a:solidFill>
                <a:latin typeface="+mn-lt"/>
              </a:rPr>
              <a:t>3) Veden syvyys ja pohjan muoto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Dian numeron paikkamerkki 1"/>
          <p:cNvSpPr txBox="1">
            <a:spLocks noGrp="1"/>
          </p:cNvSpPr>
          <p:nvPr>
            <p:ph type="sldNum" sz="quarter" idx="4294967295"/>
          </p:nvPr>
        </p:nvSpPr>
        <p:spPr>
          <a:xfrm>
            <a:off x="8462777" y="6429691"/>
            <a:ext cx="224020" cy="218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340" name="Taulukko 2"/>
          <p:cNvGraphicFramePr/>
          <p:nvPr>
            <p:extLst>
              <p:ext uri="{D42A27DB-BD31-4B8C-83A1-F6EECF244321}">
                <p14:modId xmlns:p14="http://schemas.microsoft.com/office/powerpoint/2010/main" val="4132228392"/>
              </p:ext>
            </p:extLst>
          </p:nvPr>
        </p:nvGraphicFramePr>
        <p:xfrm>
          <a:off x="229373" y="1032238"/>
          <a:ext cx="8712967" cy="42834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003"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i-FI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Merkitse rastilla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onko väittämä oikein vai väärin.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03"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oikein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väärin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0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Pohjoisella pallonpuoliskolla matalapaineessa tuuli kiertää matalan keskusta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fi-FI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myötäpäivään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(0,5 p)</a:t>
                      </a: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i-FI" baseline="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Kylmän rintaman yhteydessä voi esiintyä pitkäkestoisia rintamaukkosia. (0,5 p)</a:t>
                      </a: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Ilmanpaineen lasku merkitsee matalapaineen lähestymistä. (0,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d) 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Kovan tuulen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varoitus 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annetaan, kun tuulen ennustettu nopeus on 14-20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m/s. (0,5 p) </a:t>
                      </a: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390835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e) 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Advektiosumu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syntyy, kun kylmää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ilmaa virtaa lämpimän meren päälle. (0,5 p)</a:t>
                      </a: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192370"/>
                  </a:ext>
                </a:extLst>
              </a:tr>
            </a:tbl>
          </a:graphicData>
        </a:graphic>
      </p:graphicFrame>
      <p:sp>
        <p:nvSpPr>
          <p:cNvPr id="341" name="Tekstikehys 3"/>
          <p:cNvSpPr txBox="1"/>
          <p:nvPr/>
        </p:nvSpPr>
        <p:spPr>
          <a:xfrm>
            <a:off x="539550" y="476672"/>
            <a:ext cx="36004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9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2" name="AutoShape 75"/>
          <p:cNvSpPr/>
          <p:nvPr/>
        </p:nvSpPr>
        <p:spPr>
          <a:xfrm>
            <a:off x="7674243" y="2677782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AutoShape 75"/>
          <p:cNvSpPr/>
          <p:nvPr/>
        </p:nvSpPr>
        <p:spPr>
          <a:xfrm>
            <a:off x="7674244" y="3587998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AutoShape 75"/>
          <p:cNvSpPr/>
          <p:nvPr/>
        </p:nvSpPr>
        <p:spPr>
          <a:xfrm>
            <a:off x="8322374" y="1637154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" name="AutoShape 75"/>
          <p:cNvSpPr/>
          <p:nvPr/>
        </p:nvSpPr>
        <p:spPr>
          <a:xfrm>
            <a:off x="8322374" y="4742299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" name="AutoShape 75"/>
          <p:cNvSpPr/>
          <p:nvPr/>
        </p:nvSpPr>
        <p:spPr>
          <a:xfrm>
            <a:off x="7684337" y="4193981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5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Dian numeron paikkamerkki 1"/>
          <p:cNvSpPr txBox="1">
            <a:spLocks noGrp="1"/>
          </p:cNvSpPr>
          <p:nvPr>
            <p:ph type="sldNum" sz="quarter" idx="4294967295"/>
          </p:nvPr>
        </p:nvSpPr>
        <p:spPr>
          <a:xfrm>
            <a:off x="8462777" y="6429691"/>
            <a:ext cx="224020" cy="218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graphicFrame>
        <p:nvGraphicFramePr>
          <p:cNvPr id="340" name="Taulukko 2"/>
          <p:cNvGraphicFramePr/>
          <p:nvPr>
            <p:extLst>
              <p:ext uri="{D42A27DB-BD31-4B8C-83A1-F6EECF244321}">
                <p14:modId xmlns:p14="http://schemas.microsoft.com/office/powerpoint/2010/main" val="1607481895"/>
              </p:ext>
            </p:extLst>
          </p:nvPr>
        </p:nvGraphicFramePr>
        <p:xfrm>
          <a:off x="251518" y="980728"/>
          <a:ext cx="8712967" cy="364624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2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5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003"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03"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oikein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väärin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0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VRM on tutkan säädettävä etäisyysrengas, jolla mitataan etäisyyksiä.</a:t>
                      </a:r>
                    </a:p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lang="fi-FI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(0,5 p)</a:t>
                      </a:r>
                      <a:endParaRPr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Tutka ei kuulu aluksen radioasemaan.</a:t>
                      </a:r>
                      <a:r>
                        <a:rPr lang="fi-FI" sz="1600" kern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fi-FI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  <a:r>
                        <a:rPr lang="fi-FI" sz="18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p)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Fluxgate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-kompassin toiminta perustuu maan pyörimisliikkeeseen.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(0,5 p)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  <a:prstDash val="dot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Toisesta Schengen-maasta suoraan Suomeen saapuviin aluksiin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ei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voida 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kohdistaa rajatarkastuksia. (0,5 p)</a:t>
                      </a:r>
                    </a:p>
                  </a:txBody>
                  <a:tcPr marL="0" marR="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685836"/>
                  </a:ext>
                </a:extLst>
              </a:tr>
              <a:tr h="57417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j)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noFill/>
                      <a:miter lim="400000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i-FI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Ahvenanmaan ja manner-Suomen välissä on veroraja.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(0,5</a:t>
                      </a:r>
                      <a:r>
                        <a:rPr lang="fi-FI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fi-FI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i-FI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 anchor="ctr" horzOverflow="overflow">
                    <a:lnL w="12700">
                      <a:noFill/>
                      <a:miter lim="400000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dot"/>
                    </a:lnR>
                    <a:lnT w="12700">
                      <a:solidFill>
                        <a:srgbClr val="000000"/>
                      </a:solidFill>
                      <a:prstDash val="dot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143979"/>
                  </a:ext>
                </a:extLst>
              </a:tr>
            </a:tbl>
          </a:graphicData>
        </a:graphic>
      </p:graphicFrame>
      <p:sp>
        <p:nvSpPr>
          <p:cNvPr id="341" name="Tekstikehys 3"/>
          <p:cNvSpPr txBox="1"/>
          <p:nvPr/>
        </p:nvSpPr>
        <p:spPr>
          <a:xfrm>
            <a:off x="539550" y="476672"/>
            <a:ext cx="36004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fi-FI" dirty="0"/>
              <a:t>9</a:t>
            </a:r>
            <a:endParaRPr dirty="0"/>
          </a:p>
        </p:txBody>
      </p:sp>
      <p:sp>
        <p:nvSpPr>
          <p:cNvPr id="9" name="AutoShape 75"/>
          <p:cNvSpPr/>
          <p:nvPr/>
        </p:nvSpPr>
        <p:spPr>
          <a:xfrm>
            <a:off x="8322372" y="3382944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" name="AutoShape 75"/>
          <p:cNvSpPr/>
          <p:nvPr/>
        </p:nvSpPr>
        <p:spPr>
          <a:xfrm>
            <a:off x="7552818" y="1664576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0" name="AutoShape 75"/>
          <p:cNvSpPr/>
          <p:nvPr/>
        </p:nvSpPr>
        <p:spPr>
          <a:xfrm>
            <a:off x="8322373" y="2181836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1" name="AutoShape 75"/>
          <p:cNvSpPr/>
          <p:nvPr/>
        </p:nvSpPr>
        <p:spPr>
          <a:xfrm>
            <a:off x="7552817" y="3945425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2" name="AutoShape 75"/>
          <p:cNvSpPr/>
          <p:nvPr/>
        </p:nvSpPr>
        <p:spPr>
          <a:xfrm>
            <a:off x="8322374" y="2772360"/>
            <a:ext cx="504825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251520" y="332656"/>
            <a:ext cx="7992888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Lähestyt Hangon kantasatamaa 30.8.2004 noin klo 13.00. Veneesi syväys on 2,1 m. Haluat 0,6 m varmuusrajan. Sataman syvyys merikartalla on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m. </a:t>
            </a:r>
            <a:endParaRPr 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Mikä on satamaan pääsemiseksi tarvittava vuoroveden korkeus? (1 p)</a:t>
            </a:r>
          </a:p>
          <a:p>
            <a:pPr lvl="0">
              <a:buAutoNum type="alphaLcParenR"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551216" y="1462544"/>
            <a:ext cx="332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Vuoroveden tarve: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2,1 m + 0,6 m – </a:t>
            </a:r>
            <a:r>
              <a:rPr lang="fi-FI" dirty="0">
                <a:solidFill>
                  <a:srgbClr val="0070C0"/>
                </a:solidFill>
                <a:cs typeface="Times New Roman" pitchFamily="18" charset="0"/>
              </a:rPr>
              <a:t>1,2</a:t>
            </a:r>
            <a:r>
              <a:rPr lang="fi-FI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m = 1,5 m</a:t>
            </a:r>
          </a:p>
        </p:txBody>
      </p:sp>
      <p:sp>
        <p:nvSpPr>
          <p:cNvPr id="16" name="Sisällön paikkamerkki 2"/>
          <p:cNvSpPr txBox="1">
            <a:spLocks/>
          </p:cNvSpPr>
          <p:nvPr/>
        </p:nvSpPr>
        <p:spPr>
          <a:xfrm>
            <a:off x="271220" y="2344887"/>
            <a:ext cx="7973188" cy="54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Mihin kellonaikaan aikaisintaan pääset satamaan?</a:t>
            </a:r>
            <a:r>
              <a:rPr lang="fi-FI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p)</a:t>
            </a:r>
          </a:p>
          <a:p>
            <a:pPr marL="0" indent="0" hangingPunct="1">
              <a:buFont typeface="Arial"/>
              <a:buNone/>
            </a:pPr>
            <a:endParaRPr lang="fi-FI" sz="1800" dirty="0">
              <a:cs typeface="Times New Roman" pitchFamily="18" charset="0"/>
            </a:endParaRPr>
          </a:p>
          <a:p>
            <a:pPr marL="0" indent="0" hangingPunct="1">
              <a:buFont typeface="Arial"/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indent="0" hangingPunct="1">
              <a:buFont typeface="Arial"/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indent="0" hangingPunct="1">
              <a:buFont typeface="Arial"/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</p:txBody>
      </p:sp>
      <p:sp>
        <p:nvSpPr>
          <p:cNvPr id="26" name="Tekstikehys 6"/>
          <p:cNvSpPr txBox="1"/>
          <p:nvPr/>
        </p:nvSpPr>
        <p:spPr>
          <a:xfrm>
            <a:off x="551216" y="2873666"/>
            <a:ext cx="211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Klo 14.21</a:t>
            </a:r>
          </a:p>
        </p:txBody>
      </p:sp>
      <p:sp>
        <p:nvSpPr>
          <p:cNvPr id="13" name="Sisällön paikkamerkki 2"/>
          <p:cNvSpPr txBox="1">
            <a:spLocks/>
          </p:cNvSpPr>
          <p:nvPr/>
        </p:nvSpPr>
        <p:spPr>
          <a:xfrm>
            <a:off x="326490" y="3956546"/>
            <a:ext cx="7973188" cy="545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0" indent="0" hangingPunct="1">
              <a:buNone/>
            </a:pPr>
            <a:r>
              <a:rPr 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Suunnittelet jatkavasi matkaa </a:t>
            </a:r>
            <a:r>
              <a:rPr lang="fi-FI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saman päivän iltana. Milloin sinun on viimeistään lähdettävä, jotta veden syvyys olisi vielä riittävä? (1 p)</a:t>
            </a:r>
          </a:p>
          <a:p>
            <a:pPr marL="0" indent="0" hangingPunct="1">
              <a:buFont typeface="Arial"/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indent="0" hangingPunct="1">
              <a:buFont typeface="Arial"/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  <a:p>
            <a:pPr marL="0" indent="0" hangingPunct="1">
              <a:buFont typeface="Arial"/>
              <a:buNone/>
            </a:pPr>
            <a:endParaRPr lang="fi-FI" sz="18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kstikehys 6"/>
          <p:cNvSpPr txBox="1"/>
          <p:nvPr/>
        </p:nvSpPr>
        <p:spPr>
          <a:xfrm>
            <a:off x="551216" y="4846309"/>
            <a:ext cx="211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Klo 21.01</a:t>
            </a:r>
          </a:p>
        </p:txBody>
      </p:sp>
    </p:spTree>
    <p:extLst>
      <p:ext uri="{BB962C8B-B14F-4D97-AF65-F5344CB8AC3E}">
        <p14:creationId xmlns:p14="http://schemas.microsoft.com/office/powerpoint/2010/main" val="324799519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56" y="980728"/>
            <a:ext cx="1573406" cy="989918"/>
          </a:xfrm>
          <a:prstGeom prst="rect">
            <a:avLst/>
          </a:prstGeom>
        </p:spPr>
      </p:pic>
      <p:pic>
        <p:nvPicPr>
          <p:cNvPr id="13" name="Kuva 12" descr="005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6741587" cy="4535639"/>
          </a:xfrm>
          <a:prstGeom prst="rect">
            <a:avLst/>
          </a:prstGeom>
        </p:spPr>
      </p:pic>
      <p:sp>
        <p:nvSpPr>
          <p:cNvPr id="17" name="Dian numeron paikkamerkki 1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0229B09-C2F0-49FD-B4BE-E1AA28202BE1}" type="slidenum">
              <a:rPr lang="fi-FI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fi-FI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762978" y="585201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1741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971600" y="1916832"/>
            <a:ext cx="0" cy="22322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>
            <a:off x="4139952" y="4149080"/>
            <a:ext cx="0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kehys 28"/>
          <p:cNvSpPr txBox="1"/>
          <p:nvPr/>
        </p:nvSpPr>
        <p:spPr>
          <a:xfrm>
            <a:off x="3707904" y="6021288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-3h 20 min</a:t>
            </a:r>
          </a:p>
        </p:txBody>
      </p:sp>
      <p:cxnSp>
        <p:nvCxnSpPr>
          <p:cNvPr id="22" name="Suora yhdysviiva 21"/>
          <p:cNvCxnSpPr/>
          <p:nvPr/>
        </p:nvCxnSpPr>
        <p:spPr>
          <a:xfrm flipV="1">
            <a:off x="251520" y="1942868"/>
            <a:ext cx="1613312" cy="40784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/>
          <p:cNvSpPr/>
          <p:nvPr/>
        </p:nvSpPr>
        <p:spPr>
          <a:xfrm>
            <a:off x="7580887" y="1205093"/>
            <a:ext cx="115212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uora nuoliyhdysviiva 18"/>
          <p:cNvCxnSpPr/>
          <p:nvPr/>
        </p:nvCxnSpPr>
        <p:spPr>
          <a:xfrm>
            <a:off x="971600" y="4149080"/>
            <a:ext cx="316835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 20"/>
          <p:cNvSpPr/>
          <p:nvPr/>
        </p:nvSpPr>
        <p:spPr>
          <a:xfrm>
            <a:off x="6903028" y="3645024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Tulo   klo 14.21</a:t>
            </a:r>
          </a:p>
          <a:p>
            <a:r>
              <a:rPr lang="fi-FI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Lähtö klo 21.01</a:t>
            </a:r>
          </a:p>
        </p:txBody>
      </p:sp>
      <p:cxnSp>
        <p:nvCxnSpPr>
          <p:cNvPr id="20" name="Suora nuoliyhdysviiva 19"/>
          <p:cNvCxnSpPr/>
          <p:nvPr/>
        </p:nvCxnSpPr>
        <p:spPr>
          <a:xfrm flipV="1">
            <a:off x="4139952" y="4149080"/>
            <a:ext cx="1927634" cy="8449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>
            <a:off x="5989417" y="4149080"/>
            <a:ext cx="0" cy="1656184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kehys 28"/>
          <p:cNvSpPr txBox="1"/>
          <p:nvPr/>
        </p:nvSpPr>
        <p:spPr>
          <a:xfrm>
            <a:off x="5663078" y="6022512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+3h 20 min</a:t>
            </a:r>
          </a:p>
        </p:txBody>
      </p:sp>
    </p:spTree>
    <p:extLst>
      <p:ext uri="{BB962C8B-B14F-4D97-AF65-F5344CB8AC3E}">
        <p14:creationId xmlns:p14="http://schemas.microsoft.com/office/powerpoint/2010/main" val="2732382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an numeron paikkamerkki 1"/>
          <p:cNvSpPr txBox="1">
            <a:spLocks noGrp="1"/>
          </p:cNvSpPr>
          <p:nvPr>
            <p:ph type="sldNum" sz="quarter" idx="4294967295"/>
          </p:nvPr>
        </p:nvSpPr>
        <p:spPr>
          <a:xfrm>
            <a:off x="8522719" y="6429691"/>
            <a:ext cx="164079" cy="2184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54" name="Text Box 12"/>
          <p:cNvSpPr txBox="1"/>
          <p:nvPr/>
        </p:nvSpPr>
        <p:spPr>
          <a:xfrm>
            <a:off x="378519" y="1214723"/>
            <a:ext cx="1977976" cy="7078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200"/>
              </a:spcBef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 err="1">
                <a:solidFill>
                  <a:srgbClr val="0070C0"/>
                </a:solidFill>
                <a:latin typeface="+mn-lt"/>
              </a:rPr>
              <a:t>Salmiakki</a:t>
            </a:r>
            <a:r>
              <a:rPr dirty="0">
                <a:solidFill>
                  <a:srgbClr val="0070C0"/>
                </a:solidFill>
                <a:latin typeface="+mn-lt"/>
              </a:rPr>
              <a:t>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A</a:t>
            </a:r>
            <a:r>
              <a:rPr dirty="0">
                <a:solidFill>
                  <a:srgbClr val="0070C0"/>
                </a:solidFill>
                <a:latin typeface="+mn-lt"/>
              </a:rPr>
              <a:t>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29</a:t>
            </a:r>
            <a:r>
              <a:rPr dirty="0">
                <a:solidFill>
                  <a:srgbClr val="0070C0"/>
                </a:solidFill>
                <a:latin typeface="+mn-lt"/>
              </a:rPr>
              <a:t>.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8</a:t>
            </a:r>
            <a:r>
              <a:rPr dirty="0">
                <a:solidFill>
                  <a:srgbClr val="0070C0"/>
                </a:solidFill>
                <a:latin typeface="+mn-lt"/>
              </a:rPr>
              <a:t>.2004</a:t>
            </a:r>
          </a:p>
        </p:txBody>
      </p:sp>
      <p:sp>
        <p:nvSpPr>
          <p:cNvPr id="155" name="Text Box 5"/>
          <p:cNvSpPr txBox="1"/>
          <p:nvPr/>
        </p:nvSpPr>
        <p:spPr>
          <a:xfrm>
            <a:off x="359825" y="1951367"/>
            <a:ext cx="3168352" cy="10156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70C0"/>
                </a:solidFill>
                <a:latin typeface="+mn-lt"/>
              </a:rPr>
              <a:t>HW </a:t>
            </a:r>
            <a:r>
              <a:rPr dirty="0" err="1">
                <a:solidFill>
                  <a:srgbClr val="0070C0"/>
                </a:solidFill>
                <a:latin typeface="+mn-lt"/>
              </a:rPr>
              <a:t>aika</a:t>
            </a:r>
            <a:r>
              <a:rPr dirty="0">
                <a:solidFill>
                  <a:srgbClr val="0070C0"/>
                </a:solidFill>
                <a:latin typeface="+mn-lt"/>
              </a:rPr>
              <a:t>       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04</a:t>
            </a:r>
            <a:r>
              <a:rPr dirty="0">
                <a:solidFill>
                  <a:srgbClr val="0070C0"/>
                </a:solidFill>
                <a:latin typeface="+mn-lt"/>
              </a:rPr>
              <a:t>.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44</a:t>
            </a:r>
            <a:endParaRPr dirty="0">
              <a:solidFill>
                <a:srgbClr val="0070C0"/>
              </a:solidFill>
              <a:latin typeface="+mn-lt"/>
            </a:endParaRPr>
          </a:p>
          <a:p>
            <a:pPr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  <a:latin typeface="+mn-lt"/>
              </a:rPr>
              <a:t>Haluttu</a:t>
            </a:r>
            <a:r>
              <a:rPr dirty="0">
                <a:solidFill>
                  <a:srgbClr val="0070C0"/>
                </a:solidFill>
                <a:latin typeface="+mn-lt"/>
              </a:rPr>
              <a:t> </a:t>
            </a:r>
            <a:r>
              <a:rPr dirty="0" err="1">
                <a:solidFill>
                  <a:srgbClr val="0070C0"/>
                </a:solidFill>
                <a:latin typeface="+mn-lt"/>
              </a:rPr>
              <a:t>aika</a:t>
            </a:r>
            <a:r>
              <a:rPr dirty="0">
                <a:solidFill>
                  <a:srgbClr val="0070C0"/>
                </a:solidFill>
                <a:latin typeface="+mn-lt"/>
              </a:rPr>
              <a:t>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08</a:t>
            </a:r>
            <a:r>
              <a:rPr dirty="0">
                <a:solidFill>
                  <a:srgbClr val="0070C0"/>
                </a:solidFill>
                <a:latin typeface="+mn-lt"/>
              </a:rPr>
              <a:t>.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00</a:t>
            </a:r>
            <a:endParaRPr dirty="0">
              <a:solidFill>
                <a:srgbClr val="0070C0"/>
              </a:solidFill>
              <a:latin typeface="+mn-lt"/>
            </a:endParaRPr>
          </a:p>
          <a:p>
            <a:pPr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  <a:latin typeface="+mn-lt"/>
              </a:rPr>
              <a:t>Aikaero</a:t>
            </a:r>
            <a:r>
              <a:rPr dirty="0">
                <a:solidFill>
                  <a:srgbClr val="0070C0"/>
                </a:solidFill>
                <a:latin typeface="+mn-lt"/>
              </a:rPr>
              <a:t>       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 3 </a:t>
            </a:r>
            <a:r>
              <a:rPr dirty="0">
                <a:solidFill>
                  <a:srgbClr val="0070C0"/>
                </a:solidFill>
                <a:latin typeface="+mn-lt"/>
              </a:rPr>
              <a:t>h HW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 jälkeen</a:t>
            </a:r>
            <a:endParaRPr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6" name="Text Box 4"/>
          <p:cNvSpPr txBox="1"/>
          <p:nvPr/>
        </p:nvSpPr>
        <p:spPr>
          <a:xfrm>
            <a:off x="350928" y="3111682"/>
            <a:ext cx="2884760" cy="10156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70C0"/>
                </a:solidFill>
                <a:latin typeface="+mn-lt"/>
              </a:rPr>
              <a:t>HW 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04</a:t>
            </a:r>
            <a:r>
              <a:rPr dirty="0">
                <a:solidFill>
                  <a:srgbClr val="0070C0"/>
                </a:solidFill>
                <a:latin typeface="+mn-lt"/>
              </a:rPr>
              <a:t>.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44</a:t>
            </a:r>
            <a:r>
              <a:rPr dirty="0">
                <a:solidFill>
                  <a:srgbClr val="0070C0"/>
                </a:solidFill>
                <a:latin typeface="+mn-lt"/>
              </a:rPr>
              <a:t>     3,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2</a:t>
            </a:r>
            <a:r>
              <a:rPr dirty="0">
                <a:solidFill>
                  <a:srgbClr val="0070C0"/>
                </a:solidFill>
                <a:latin typeface="+mn-lt"/>
              </a:rPr>
              <a:t> m   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 </a:t>
            </a:r>
            <a:endParaRPr dirty="0">
              <a:solidFill>
                <a:srgbClr val="0070C0"/>
              </a:solidFill>
              <a:latin typeface="+mn-lt"/>
            </a:endParaRPr>
          </a:p>
          <a:p>
            <a:pPr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70C0"/>
                </a:solidFill>
                <a:latin typeface="+mn-lt"/>
              </a:rPr>
              <a:t>LW  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10</a:t>
            </a:r>
            <a:r>
              <a:rPr dirty="0">
                <a:solidFill>
                  <a:srgbClr val="0070C0"/>
                </a:solidFill>
                <a:latin typeface="+mn-lt"/>
              </a:rPr>
              <a:t>.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53</a:t>
            </a:r>
            <a:r>
              <a:rPr dirty="0">
                <a:solidFill>
                  <a:srgbClr val="0070C0"/>
                </a:solidFill>
                <a:latin typeface="+mn-lt"/>
              </a:rPr>
              <a:t>     0,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1</a:t>
            </a:r>
            <a:r>
              <a:rPr dirty="0">
                <a:solidFill>
                  <a:srgbClr val="0070C0"/>
                </a:solidFill>
                <a:latin typeface="+mn-lt"/>
              </a:rPr>
              <a:t> m    </a:t>
            </a:r>
          </a:p>
          <a:p>
            <a:pPr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0070C0"/>
                </a:solidFill>
                <a:latin typeface="+mn-lt"/>
              </a:rPr>
              <a:t>Korkeusero</a:t>
            </a:r>
            <a:r>
              <a:rPr dirty="0">
                <a:solidFill>
                  <a:srgbClr val="0070C0"/>
                </a:solidFill>
                <a:latin typeface="+mn-lt"/>
              </a:rPr>
              <a:t>    3,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1</a:t>
            </a:r>
            <a:r>
              <a:rPr dirty="0">
                <a:solidFill>
                  <a:srgbClr val="0070C0"/>
                </a:solidFill>
                <a:latin typeface="+mn-lt"/>
              </a:rPr>
              <a:t> m (neap)</a:t>
            </a:r>
          </a:p>
        </p:txBody>
      </p:sp>
      <p:sp>
        <p:nvSpPr>
          <p:cNvPr id="157" name="Text Box 11"/>
          <p:cNvSpPr txBox="1"/>
          <p:nvPr/>
        </p:nvSpPr>
        <p:spPr>
          <a:xfrm>
            <a:off x="332612" y="4271997"/>
            <a:ext cx="1300993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b="1" dirty="0">
                <a:solidFill>
                  <a:srgbClr val="0070C0"/>
                </a:solidFill>
                <a:latin typeface="+mn-lt"/>
              </a:rPr>
              <a:t>VS= </a:t>
            </a:r>
            <a:r>
              <a:rPr lang="fi-FI" b="1" dirty="0">
                <a:solidFill>
                  <a:srgbClr val="0070C0"/>
                </a:solidFill>
                <a:latin typeface="+mn-lt"/>
              </a:rPr>
              <a:t>270</a:t>
            </a:r>
            <a:r>
              <a:rPr lang="fi-FI" b="1" dirty="0">
                <a:solidFill>
                  <a:srgbClr val="0070C0"/>
                </a:solidFill>
                <a:latin typeface="Calibri" panose="020F0502020204030204" pitchFamily="34" charset="0"/>
              </a:rPr>
              <a:t>°</a:t>
            </a:r>
          </a:p>
          <a:p>
            <a:r>
              <a:rPr lang="fi-FI" b="1" dirty="0">
                <a:solidFill>
                  <a:srgbClr val="0070C0"/>
                </a:solidFill>
                <a:latin typeface="Calibri" panose="020F0502020204030204" pitchFamily="34" charset="0"/>
              </a:rPr>
              <a:t>VN = 4,0 </a:t>
            </a:r>
            <a:r>
              <a:rPr lang="fi-FI" b="1" dirty="0" err="1">
                <a:solidFill>
                  <a:srgbClr val="0070C0"/>
                </a:solidFill>
                <a:latin typeface="Calibri" panose="020F0502020204030204" pitchFamily="34" charset="0"/>
              </a:rPr>
              <a:t>kn</a:t>
            </a:r>
            <a:endParaRPr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77083" y="921692"/>
            <a:ext cx="4974144" cy="5129447"/>
            <a:chOff x="3794676" y="1096753"/>
            <a:chExt cx="4974144" cy="51294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676" y="1096753"/>
              <a:ext cx="4974144" cy="5129447"/>
            </a:xfrm>
            <a:prstGeom prst="rect">
              <a:avLst/>
            </a:prstGeom>
          </p:spPr>
        </p:pic>
        <p:sp>
          <p:nvSpPr>
            <p:cNvPr id="3" name="Ellipsi 2"/>
            <p:cNvSpPr/>
            <p:nvPr/>
          </p:nvSpPr>
          <p:spPr>
            <a:xfrm>
              <a:off x="5593950" y="5306730"/>
              <a:ext cx="423798" cy="374678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21" name="Vuokaaviosymboli: Summaava risteys 34"/>
            <p:cNvSpPr/>
            <p:nvPr/>
          </p:nvSpPr>
          <p:spPr>
            <a:xfrm>
              <a:off x="4351032" y="5666235"/>
              <a:ext cx="228854" cy="23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3" y="3163"/>
                  </a:moveTo>
                  <a:lnTo>
                    <a:pt x="18437" y="18437"/>
                  </a:lnTo>
                  <a:moveTo>
                    <a:pt x="18437" y="3163"/>
                  </a:moveTo>
                  <a:lnTo>
                    <a:pt x="3163" y="18437"/>
                  </a:ln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cxnSp>
          <p:nvCxnSpPr>
            <p:cNvPr id="7" name="Suora nuoliyhdysviiva 6"/>
            <p:cNvCxnSpPr>
              <a:stCxn id="21" idx="0"/>
            </p:cNvCxnSpPr>
            <p:nvPr/>
          </p:nvCxnSpPr>
          <p:spPr>
            <a:xfrm flipV="1">
              <a:off x="4465459" y="1848892"/>
              <a:ext cx="2493986" cy="3935188"/>
            </a:xfrm>
            <a:prstGeom prst="straightConnector1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0" name="Ryhmä 19"/>
          <p:cNvGrpSpPr/>
          <p:nvPr/>
        </p:nvGrpSpPr>
        <p:grpSpPr>
          <a:xfrm>
            <a:off x="6470435" y="2673990"/>
            <a:ext cx="1972056" cy="1998112"/>
            <a:chOff x="4568470" y="2911446"/>
            <a:chExt cx="1972056" cy="1998112"/>
          </a:xfrm>
        </p:grpSpPr>
        <p:pic>
          <p:nvPicPr>
            <p:cNvPr id="16" name="Kuva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470" y="2964934"/>
              <a:ext cx="1972056" cy="1944624"/>
            </a:xfrm>
            <a:prstGeom prst="rect">
              <a:avLst/>
            </a:prstGeom>
          </p:spPr>
        </p:pic>
        <p:sp>
          <p:nvSpPr>
            <p:cNvPr id="18" name="Suorakulmio 17"/>
            <p:cNvSpPr/>
            <p:nvPr/>
          </p:nvSpPr>
          <p:spPr>
            <a:xfrm>
              <a:off x="4688602" y="4429947"/>
              <a:ext cx="220244" cy="131499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39" name="Suorakulmio 38"/>
            <p:cNvSpPr/>
            <p:nvPr/>
          </p:nvSpPr>
          <p:spPr>
            <a:xfrm>
              <a:off x="4967493" y="4429363"/>
              <a:ext cx="220244" cy="131499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40" name="Suorakulmio 39"/>
            <p:cNvSpPr/>
            <p:nvPr/>
          </p:nvSpPr>
          <p:spPr>
            <a:xfrm>
              <a:off x="5487574" y="4440579"/>
              <a:ext cx="220244" cy="131499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sp>
          <p:nvSpPr>
            <p:cNvPr id="42" name="Ellipsi 41"/>
            <p:cNvSpPr/>
            <p:nvPr/>
          </p:nvSpPr>
          <p:spPr>
            <a:xfrm>
              <a:off x="4955796" y="2911446"/>
              <a:ext cx="308581" cy="304275"/>
            </a:xfrm>
            <a:prstGeom prst="ellips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pic>
        <p:nvPicPr>
          <p:cNvPr id="22" name="Kuv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25" y="3486416"/>
            <a:ext cx="1031556" cy="613848"/>
          </a:xfrm>
          <a:prstGeom prst="rect">
            <a:avLst/>
          </a:prstGeom>
        </p:spPr>
      </p:pic>
      <p:sp>
        <p:nvSpPr>
          <p:cNvPr id="23" name="Suorakulmio 22"/>
          <p:cNvSpPr/>
          <p:nvPr/>
        </p:nvSpPr>
        <p:spPr>
          <a:xfrm>
            <a:off x="4328160" y="3854165"/>
            <a:ext cx="342900" cy="172759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52" name="Sisällön paikkamerkki 2"/>
          <p:cNvSpPr txBox="1"/>
          <p:nvPr/>
        </p:nvSpPr>
        <p:spPr>
          <a:xfrm>
            <a:off x="378519" y="251245"/>
            <a:ext cx="8572708" cy="9551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i-FI" b="1" dirty="0"/>
              <a:t>2</a:t>
            </a:r>
            <a:r>
              <a:rPr b="1" dirty="0"/>
              <a:t>.</a:t>
            </a:r>
            <a:r>
              <a:rPr dirty="0"/>
              <a:t> </a:t>
            </a:r>
            <a:r>
              <a:rPr lang="fi-FI" dirty="0"/>
              <a:t>29</a:t>
            </a:r>
            <a:r>
              <a:rPr dirty="0"/>
              <a:t>.</a:t>
            </a:r>
            <a:r>
              <a:rPr lang="fi-FI" dirty="0"/>
              <a:t>8</a:t>
            </a:r>
            <a:r>
              <a:rPr dirty="0"/>
              <a:t>.2004 </a:t>
            </a:r>
            <a:r>
              <a:rPr dirty="0" err="1"/>
              <a:t>klo</a:t>
            </a:r>
            <a:r>
              <a:rPr dirty="0"/>
              <a:t> </a:t>
            </a:r>
            <a:r>
              <a:rPr lang="fi-FI" dirty="0"/>
              <a:t>08.00</a:t>
            </a:r>
            <a:r>
              <a:rPr dirty="0"/>
              <a:t> </a:t>
            </a:r>
            <a:r>
              <a:rPr dirty="0" err="1"/>
              <a:t>sijaintisi</a:t>
            </a:r>
            <a:r>
              <a:rPr dirty="0"/>
              <a:t> on 59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lang="fi-FI" dirty="0"/>
              <a:t>37</a:t>
            </a:r>
            <a:r>
              <a:rPr dirty="0"/>
              <a:t>,0’N 023</a:t>
            </a:r>
            <a:r>
              <a:rPr dirty="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lang="fi-FI" dirty="0"/>
              <a:t>20,0</a:t>
            </a:r>
            <a:r>
              <a:rPr dirty="0"/>
              <a:t>’E. </a:t>
            </a:r>
            <a:r>
              <a:rPr lang="fi-FI" dirty="0"/>
              <a:t>Mikä on merikartan perusteella alueella vaikuttavan vuorovesivirran suunta ja nopeus? (3 p)</a:t>
            </a:r>
          </a:p>
        </p:txBody>
      </p:sp>
      <p:grpSp>
        <p:nvGrpSpPr>
          <p:cNvPr id="167" name="Group"/>
          <p:cNvGrpSpPr/>
          <p:nvPr/>
        </p:nvGrpSpPr>
        <p:grpSpPr>
          <a:xfrm>
            <a:off x="205401" y="5601477"/>
            <a:ext cx="6060574" cy="793935"/>
            <a:chOff x="-1" y="0"/>
            <a:chExt cx="6060572" cy="793933"/>
          </a:xfrm>
        </p:grpSpPr>
        <p:sp>
          <p:nvSpPr>
            <p:cNvPr id="158" name="VN ="/>
            <p:cNvSpPr txBox="1"/>
            <p:nvPr/>
          </p:nvSpPr>
          <p:spPr>
            <a:xfrm>
              <a:off x="-1" y="222250"/>
              <a:ext cx="493725" cy="305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>
                <a:defRPr sz="21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400" dirty="0"/>
                <a:t>VN =</a:t>
              </a:r>
            </a:p>
          </p:txBody>
        </p:sp>
        <p:sp>
          <p:nvSpPr>
            <p:cNvPr id="159" name="Line"/>
            <p:cNvSpPr/>
            <p:nvPr/>
          </p:nvSpPr>
          <p:spPr>
            <a:xfrm>
              <a:off x="771525" y="411163"/>
              <a:ext cx="13811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Korkeusero"/>
            <p:cNvSpPr txBox="1"/>
            <p:nvPr/>
          </p:nvSpPr>
          <p:spPr>
            <a:xfrm>
              <a:off x="680712" y="0"/>
              <a:ext cx="1085233" cy="305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>
                <a:defRPr sz="21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400" dirty="0" err="1"/>
                <a:t>Korkeusero</a:t>
              </a:r>
              <a:endParaRPr sz="1400" dirty="0"/>
            </a:p>
          </p:txBody>
        </p:sp>
        <p:sp>
          <p:nvSpPr>
            <p:cNvPr id="161" name="MRn*"/>
            <p:cNvSpPr txBox="1"/>
            <p:nvPr/>
          </p:nvSpPr>
          <p:spPr>
            <a:xfrm>
              <a:off x="1081087" y="381000"/>
              <a:ext cx="548227" cy="305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21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sz="1400" dirty="0" err="1"/>
                <a:t>MRn</a:t>
              </a:r>
              <a:r>
                <a:rPr sz="1400" dirty="0">
                  <a:solidFill>
                    <a:srgbClr val="FF0000"/>
                  </a:solidFill>
                </a:rPr>
                <a:t>*</a:t>
              </a:r>
            </a:p>
          </p:txBody>
        </p:sp>
        <p:sp>
          <p:nvSpPr>
            <p:cNvPr id="162" name="x Rate Np"/>
            <p:cNvSpPr txBox="1"/>
            <p:nvPr/>
          </p:nvSpPr>
          <p:spPr>
            <a:xfrm>
              <a:off x="2159000" y="171450"/>
              <a:ext cx="990656" cy="41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>
                <a:defRPr sz="21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  <a:r>
                <a:rPr sz="1400" dirty="0"/>
                <a:t>x Rate Np</a:t>
              </a:r>
            </a:p>
          </p:txBody>
        </p:sp>
        <p:sp>
          <p:nvSpPr>
            <p:cNvPr id="163" name="3,0 m"/>
            <p:cNvSpPr txBox="1"/>
            <p:nvPr/>
          </p:nvSpPr>
          <p:spPr>
            <a:xfrm>
              <a:off x="3544887" y="0"/>
              <a:ext cx="849592" cy="41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>
                <a:defRPr sz="21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   </a:t>
              </a:r>
              <a:r>
                <a:rPr sz="1400" dirty="0"/>
                <a:t>3,</a:t>
              </a:r>
              <a:r>
                <a:rPr lang="fi-FI" sz="1400" dirty="0"/>
                <a:t>1</a:t>
              </a:r>
              <a:r>
                <a:rPr sz="1400" dirty="0"/>
                <a:t> m</a:t>
              </a:r>
            </a:p>
          </p:txBody>
        </p:sp>
        <p:sp>
          <p:nvSpPr>
            <p:cNvPr id="164" name="2,4 m"/>
            <p:cNvSpPr txBox="1"/>
            <p:nvPr/>
          </p:nvSpPr>
          <p:spPr>
            <a:xfrm>
              <a:off x="3507838" y="381000"/>
              <a:ext cx="924933" cy="41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21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     </a:t>
              </a:r>
              <a:r>
                <a:rPr sz="1400" dirty="0">
                  <a:solidFill>
                    <a:srgbClr val="FF2600"/>
                  </a:solidFill>
                </a:rPr>
                <a:t>2,4 m</a:t>
              </a:r>
            </a:p>
          </p:txBody>
        </p:sp>
        <p:sp>
          <p:nvSpPr>
            <p:cNvPr id="165" name="x 2,3 kn = 2,9 kn"/>
            <p:cNvSpPr txBox="1"/>
            <p:nvPr/>
          </p:nvSpPr>
          <p:spPr>
            <a:xfrm>
              <a:off x="4306887" y="152399"/>
              <a:ext cx="1753684" cy="305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>
                <a:defRPr sz="21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400" dirty="0"/>
                <a:t>      x </a:t>
              </a:r>
              <a:r>
                <a:rPr lang="fi-FI" sz="1400" dirty="0"/>
                <a:t>3</a:t>
              </a:r>
              <a:r>
                <a:rPr sz="1400" dirty="0"/>
                <a:t>,</a:t>
              </a:r>
              <a:r>
                <a:rPr lang="fi-FI" sz="1400" dirty="0"/>
                <a:t>1</a:t>
              </a:r>
              <a:r>
                <a:rPr sz="1400" dirty="0"/>
                <a:t> kn = </a:t>
              </a:r>
              <a:r>
                <a:rPr lang="fi-FI" sz="1400" dirty="0"/>
                <a:t>4,0</a:t>
              </a:r>
              <a:r>
                <a:rPr sz="1400" dirty="0"/>
                <a:t> kn</a:t>
              </a:r>
            </a:p>
          </p:txBody>
        </p:sp>
        <p:sp>
          <p:nvSpPr>
            <p:cNvPr id="166" name="Line"/>
            <p:cNvSpPr/>
            <p:nvPr/>
          </p:nvSpPr>
          <p:spPr>
            <a:xfrm>
              <a:off x="3886200" y="363937"/>
              <a:ext cx="685801" cy="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" name="Tekstikehys 9"/>
          <p:cNvSpPr txBox="1"/>
          <p:nvPr/>
        </p:nvSpPr>
        <p:spPr>
          <a:xfrm>
            <a:off x="4174429" y="5176998"/>
            <a:ext cx="72008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>
                <a:latin typeface="+mn-lt"/>
              </a:rPr>
              <a:t>MP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6265975" y="597526"/>
          <a:ext cx="2485669" cy="8153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7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074">
                <a:tc>
                  <a:txBody>
                    <a:bodyPr/>
                    <a:lstStyle/>
                    <a:p>
                      <a:r>
                        <a:rPr lang="fi-FI" sz="2000" dirty="0"/>
                        <a:t>29.8.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0444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56">
                <a:tc>
                  <a:txBody>
                    <a:bodyPr/>
                    <a:lstStyle/>
                    <a:p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1053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isällön paikkamerkki 2"/>
          <p:cNvSpPr txBox="1"/>
          <p:nvPr/>
        </p:nvSpPr>
        <p:spPr>
          <a:xfrm>
            <a:off x="188017" y="621884"/>
            <a:ext cx="8568954" cy="1587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457200" indent="-457200">
              <a:lnSpc>
                <a:spcPct val="90000"/>
              </a:lnSpc>
              <a:buSzPct val="100000"/>
              <a:buAutoNum type="alphaLcParenR" startAt="2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indent="0" hangingPunct="1">
              <a:buNone/>
            </a:pPr>
            <a:r>
              <a:rPr lang="fi-FI" b="1" dirty="0"/>
              <a:t>3. </a:t>
            </a:r>
            <a:r>
              <a:rPr lang="fi-FI" dirty="0">
                <a:solidFill>
                  <a:prstClr val="black"/>
                </a:solidFill>
                <a:cs typeface="Times New Roman" pitchFamily="18" charset="0"/>
              </a:rPr>
              <a:t>Sijaintisi on 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fi-FI" dirty="0">
                <a:latin typeface="Times New Roman" pitchFamily="18" charset="0"/>
                <a:cs typeface="Times New Roman" pitchFamily="18" charset="0"/>
                <a:sym typeface="Symbol"/>
              </a:rPr>
              <a:t>28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,0’N 023</a:t>
            </a:r>
            <a:r>
              <a:rPr lang="fi-FI" dirty="0">
                <a:latin typeface="Times New Roman" pitchFamily="18" charset="0"/>
                <a:cs typeface="Times New Roman" pitchFamily="18" charset="0"/>
                <a:sym typeface="Symbol"/>
              </a:rPr>
              <a:t>30,0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’E</a:t>
            </a:r>
            <a:r>
              <a:rPr lang="fi-FI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fi-FI" dirty="0"/>
              <a:t>Suunnittelet jatkavasi matkaa yhdeksän solmun nopeudella kohti </a:t>
            </a:r>
            <a:r>
              <a:rPr lang="fi-FI" dirty="0" err="1"/>
              <a:t>Osmussaaren</a:t>
            </a:r>
            <a:r>
              <a:rPr lang="fi-FI" dirty="0"/>
              <a:t> merimajakkaa.  </a:t>
            </a:r>
            <a:r>
              <a:rPr lang="fi-FI" dirty="0">
                <a:solidFill>
                  <a:prstClr val="black"/>
                </a:solidFill>
                <a:cs typeface="Times New Roman" pitchFamily="18" charset="0"/>
              </a:rPr>
              <a:t>Koko matkan ajan veneeseesi vaikuttaa virta, jonka suunta on 090</a:t>
            </a:r>
            <a:r>
              <a:rPr lang="fi-FI" dirty="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lang="fi-FI" dirty="0">
                <a:solidFill>
                  <a:prstClr val="black"/>
                </a:solidFill>
                <a:cs typeface="Times New Roman" pitchFamily="18" charset="0"/>
              </a:rPr>
              <a:t> ja nopeus 3,7 kn.</a:t>
            </a:r>
          </a:p>
        </p:txBody>
      </p:sp>
      <p:sp>
        <p:nvSpPr>
          <p:cNvPr id="62" name="Sisällön paikkamerkki 2"/>
          <p:cNvSpPr txBox="1"/>
          <p:nvPr/>
        </p:nvSpPr>
        <p:spPr>
          <a:xfrm>
            <a:off x="402440" y="4109232"/>
            <a:ext cx="3442314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457200" indent="-457200">
              <a:lnSpc>
                <a:spcPct val="90000"/>
              </a:lnSpc>
              <a:buSzPct val="100000"/>
              <a:buAutoNum type="alphaLcParenR" startAt="2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indent="0">
              <a:buNone/>
            </a:pPr>
            <a:r>
              <a:rPr lang="fi-FI" b="1" dirty="0"/>
              <a:t>b) </a:t>
            </a:r>
            <a:r>
              <a:rPr lang="fi-FI" dirty="0"/>
              <a:t>Mikä on nopeutesi pohjan suhteen (1 p)?</a:t>
            </a:r>
            <a:endParaRPr b="1" dirty="0"/>
          </a:p>
        </p:txBody>
      </p:sp>
      <p:sp>
        <p:nvSpPr>
          <p:cNvPr id="65" name="Tekstikehys 6"/>
          <p:cNvSpPr txBox="1"/>
          <p:nvPr/>
        </p:nvSpPr>
        <p:spPr>
          <a:xfrm>
            <a:off x="350739" y="4758735"/>
            <a:ext cx="3768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sz="2000" dirty="0">
                <a:solidFill>
                  <a:srgbClr val="0070C0"/>
                </a:solidFill>
                <a:latin typeface="Calibri"/>
                <a:cs typeface="Times New Roman"/>
                <a:sym typeface="Times New Roman"/>
              </a:rPr>
              <a:t>NPS =  7 kn</a:t>
            </a:r>
          </a:p>
        </p:txBody>
      </p:sp>
      <p:sp>
        <p:nvSpPr>
          <p:cNvPr id="21" name="Sisällön paikkamerkki 2"/>
          <p:cNvSpPr txBox="1"/>
          <p:nvPr/>
        </p:nvSpPr>
        <p:spPr>
          <a:xfrm>
            <a:off x="402440" y="1478041"/>
            <a:ext cx="3442314" cy="86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457200" indent="-457200">
              <a:lnSpc>
                <a:spcPct val="90000"/>
              </a:lnSpc>
              <a:buSzPct val="100000"/>
              <a:buAutoNum type="alphaLcParenR" startAt="2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indent="0">
              <a:buNone/>
            </a:pPr>
            <a:r>
              <a:rPr lang="fi-FI" b="1" dirty="0"/>
              <a:t>a) </a:t>
            </a:r>
            <a:r>
              <a:rPr lang="fi-FI" dirty="0">
                <a:solidFill>
                  <a:prstClr val="black"/>
                </a:solidFill>
                <a:cs typeface="Times New Roman" pitchFamily="18" charset="0"/>
              </a:rPr>
              <a:t>Mitä kompassisuuntaa sinun tulee ohjata päästäksesi </a:t>
            </a:r>
            <a:r>
              <a:rPr lang="fi-FI" dirty="0" err="1">
                <a:solidFill>
                  <a:prstClr val="black"/>
                </a:solidFill>
                <a:cs typeface="Times New Roman" pitchFamily="18" charset="0"/>
              </a:rPr>
              <a:t>Osmussaaren</a:t>
            </a:r>
            <a:r>
              <a:rPr lang="fi-FI" dirty="0">
                <a:solidFill>
                  <a:prstClr val="black"/>
                </a:solidFill>
                <a:cs typeface="Times New Roman" pitchFamily="18" charset="0"/>
              </a:rPr>
              <a:t> merimajakalle</a:t>
            </a:r>
            <a:r>
              <a:rPr lang="fi-FI" dirty="0"/>
              <a:t>? (2 p)</a:t>
            </a:r>
            <a:endParaRPr b="1" dirty="0"/>
          </a:p>
        </p:txBody>
      </p:sp>
      <p:sp>
        <p:nvSpPr>
          <p:cNvPr id="48" name="Text Box 3"/>
          <p:cNvSpPr txBox="1"/>
          <p:nvPr/>
        </p:nvSpPr>
        <p:spPr>
          <a:xfrm>
            <a:off x="466886" y="2417519"/>
            <a:ext cx="1602138" cy="1631212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i-FI" dirty="0">
                <a:solidFill>
                  <a:srgbClr val="0070C0"/>
                </a:solidFill>
                <a:latin typeface="+mn-lt"/>
              </a:rPr>
              <a:t>SVS</a:t>
            </a:r>
            <a:r>
              <a:rPr dirty="0">
                <a:solidFill>
                  <a:srgbClr val="0070C0"/>
                </a:solidFill>
                <a:latin typeface="+mn-lt"/>
              </a:rPr>
              <a:t> =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225</a:t>
            </a:r>
            <a:r>
              <a:rPr dirty="0">
                <a:solidFill>
                  <a:srgbClr val="0070C0"/>
                </a:solidFill>
                <a:latin typeface="+mn-lt"/>
                <a:ea typeface="Symbol"/>
                <a:cs typeface="Symbol"/>
                <a:sym typeface="Symbol"/>
              </a:rPr>
              <a:t>°</a:t>
            </a:r>
          </a:p>
          <a:p>
            <a:pPr algn="r"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i-FI" dirty="0">
                <a:solidFill>
                  <a:srgbClr val="0070C0"/>
                </a:solidFill>
                <a:latin typeface="+mn-lt"/>
              </a:rPr>
              <a:t> </a:t>
            </a:r>
            <a:r>
              <a:rPr lang="fi-FI" dirty="0" err="1">
                <a:solidFill>
                  <a:srgbClr val="0070C0"/>
                </a:solidFill>
                <a:latin typeface="+mn-lt"/>
              </a:rPr>
              <a:t>er</a:t>
            </a:r>
            <a:r>
              <a:rPr dirty="0">
                <a:solidFill>
                  <a:srgbClr val="0070C0"/>
                </a:solidFill>
                <a:latin typeface="+mn-lt"/>
              </a:rPr>
              <a:t> =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- 6</a:t>
            </a:r>
            <a:r>
              <a:rPr dirty="0">
                <a:solidFill>
                  <a:srgbClr val="0070C0"/>
                </a:solidFill>
                <a:latin typeface="+mn-lt"/>
                <a:ea typeface="Symbol"/>
                <a:cs typeface="Symbol"/>
                <a:sym typeface="Symbol"/>
              </a:rPr>
              <a:t>°</a:t>
            </a:r>
          </a:p>
          <a:p>
            <a:pPr algn="r"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70C0"/>
                </a:solidFill>
                <a:latin typeface="+mn-lt"/>
              </a:rPr>
              <a:t>MS =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219</a:t>
            </a:r>
            <a:r>
              <a:rPr dirty="0">
                <a:solidFill>
                  <a:srgbClr val="0070C0"/>
                </a:solidFill>
                <a:latin typeface="+mn-lt"/>
                <a:ea typeface="Symbol"/>
                <a:cs typeface="Symbol"/>
                <a:sym typeface="Symbol"/>
              </a:rPr>
              <a:t>°</a:t>
            </a:r>
            <a:endParaRPr lang="fi-FI" dirty="0">
              <a:solidFill>
                <a:srgbClr val="0070C0"/>
              </a:solidFill>
              <a:latin typeface="+mn-lt"/>
              <a:ea typeface="Symbol"/>
              <a:cs typeface="Symbol"/>
              <a:sym typeface="Symbol"/>
            </a:endParaRPr>
          </a:p>
          <a:p>
            <a:pPr algn="r"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i-FI" dirty="0" err="1">
                <a:solidFill>
                  <a:srgbClr val="0070C0"/>
                </a:solidFill>
                <a:latin typeface="+mn-lt"/>
              </a:rPr>
              <a:t>eks</a:t>
            </a:r>
            <a:r>
              <a:rPr dirty="0">
                <a:solidFill>
                  <a:srgbClr val="0070C0"/>
                </a:solidFill>
                <a:latin typeface="+mn-lt"/>
              </a:rPr>
              <a:t> =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-</a:t>
            </a:r>
            <a:r>
              <a:rPr dirty="0">
                <a:solidFill>
                  <a:srgbClr val="0070C0"/>
                </a:solidFill>
                <a:latin typeface="+mn-lt"/>
              </a:rPr>
              <a:t> 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1</a:t>
            </a:r>
            <a:r>
              <a:rPr dirty="0">
                <a:solidFill>
                  <a:srgbClr val="0070C0"/>
                </a:solidFill>
                <a:latin typeface="+mn-lt"/>
                <a:ea typeface="Symbol"/>
                <a:cs typeface="Symbol"/>
                <a:sym typeface="Symbol"/>
              </a:rPr>
              <a:t>°</a:t>
            </a:r>
          </a:p>
          <a:p>
            <a:pPr algn="r"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i-FI" dirty="0">
                <a:solidFill>
                  <a:srgbClr val="0070C0"/>
                </a:solidFill>
                <a:latin typeface="+mn-lt"/>
              </a:rPr>
              <a:t>KS</a:t>
            </a:r>
            <a:r>
              <a:rPr dirty="0">
                <a:solidFill>
                  <a:srgbClr val="0070C0"/>
                </a:solidFill>
                <a:latin typeface="+mn-lt"/>
              </a:rPr>
              <a:t> = </a:t>
            </a:r>
            <a:r>
              <a:rPr lang="fi-FI" dirty="0">
                <a:solidFill>
                  <a:srgbClr val="0070C0"/>
                </a:solidFill>
                <a:latin typeface="+mn-lt"/>
              </a:rPr>
              <a:t>218</a:t>
            </a:r>
            <a:r>
              <a:rPr dirty="0">
                <a:solidFill>
                  <a:srgbClr val="0070C0"/>
                </a:solidFill>
                <a:latin typeface="+mn-lt"/>
                <a:ea typeface="Symbol"/>
                <a:cs typeface="Symbol"/>
                <a:sym typeface="Symbol"/>
              </a:rPr>
              <a:t>°</a:t>
            </a:r>
          </a:p>
        </p:txBody>
      </p:sp>
      <p:grpSp>
        <p:nvGrpSpPr>
          <p:cNvPr id="23" name="Ryhmä 22"/>
          <p:cNvGrpSpPr/>
          <p:nvPr/>
        </p:nvGrpSpPr>
        <p:grpSpPr>
          <a:xfrm>
            <a:off x="4116420" y="1351696"/>
            <a:ext cx="4473344" cy="4589605"/>
            <a:chOff x="4427984" y="1120606"/>
            <a:chExt cx="4473344" cy="4589605"/>
          </a:xfrm>
        </p:grpSpPr>
        <p:pic>
          <p:nvPicPr>
            <p:cNvPr id="24" name="Kuva 2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7984" y="1120606"/>
              <a:ext cx="4473344" cy="4589605"/>
            </a:xfrm>
            <a:prstGeom prst="rect">
              <a:avLst/>
            </a:prstGeom>
          </p:spPr>
        </p:pic>
        <p:sp>
          <p:nvSpPr>
            <p:cNvPr id="25" name="Vuokaaviosymboli: Summaava risteys 4"/>
            <p:cNvSpPr/>
            <p:nvPr/>
          </p:nvSpPr>
          <p:spPr>
            <a:xfrm>
              <a:off x="7452320" y="1273081"/>
              <a:ext cx="432048" cy="283711"/>
            </a:xfrm>
            <a:prstGeom prst="flowChartSummingJunct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uora nuoliyhdysviiva 25"/>
            <p:cNvCxnSpPr>
              <a:cxnSpLocks/>
            </p:cNvCxnSpPr>
            <p:nvPr/>
          </p:nvCxnSpPr>
          <p:spPr>
            <a:xfrm flipH="1">
              <a:off x="6084168" y="1263025"/>
              <a:ext cx="1656184" cy="38221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uorakulmio 26"/>
            <p:cNvSpPr/>
            <p:nvPr/>
          </p:nvSpPr>
          <p:spPr>
            <a:xfrm>
              <a:off x="6394746" y="4505224"/>
              <a:ext cx="1253869" cy="369332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fi-FI" dirty="0">
                  <a:latin typeface="Times New Roman" pitchFamily="18" charset="0"/>
                  <a:cs typeface="Times New Roman" pitchFamily="18" charset="0"/>
                </a:rPr>
                <a:t>SPS = 204</a:t>
              </a:r>
              <a:r>
                <a:rPr lang="fi-FI" dirty="0"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endParaRPr lang="fi-FI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uora nuoliyhdysviiva 27"/>
            <p:cNvCxnSpPr>
              <a:cxnSpLocks/>
            </p:cNvCxnSpPr>
            <p:nvPr/>
          </p:nvCxnSpPr>
          <p:spPr>
            <a:xfrm flipH="1">
              <a:off x="4502601" y="5097144"/>
              <a:ext cx="1512168" cy="1630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/>
            <p:cNvCxnSpPr/>
            <p:nvPr/>
          </p:nvCxnSpPr>
          <p:spPr>
            <a:xfrm>
              <a:off x="4712613" y="4910609"/>
              <a:ext cx="3403" cy="3491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ikehys 25"/>
            <p:cNvSpPr txBox="1"/>
            <p:nvPr/>
          </p:nvSpPr>
          <p:spPr>
            <a:xfrm>
              <a:off x="6181724" y="5213031"/>
              <a:ext cx="1224136" cy="3693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VS =090</a:t>
              </a:r>
              <a:r>
                <a:rPr lang="fi-FI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endPara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kstikehys 26"/>
            <p:cNvSpPr txBox="1"/>
            <p:nvPr/>
          </p:nvSpPr>
          <p:spPr>
            <a:xfrm>
              <a:off x="4786190" y="5236892"/>
              <a:ext cx="1445727" cy="3693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VN = 3,7 kn</a:t>
              </a:r>
            </a:p>
          </p:txBody>
        </p:sp>
        <p:cxnSp>
          <p:nvCxnSpPr>
            <p:cNvPr id="32" name="Suora nuoliyhdysviiva 31"/>
            <p:cNvCxnSpPr>
              <a:cxnSpLocks/>
            </p:cNvCxnSpPr>
            <p:nvPr/>
          </p:nvCxnSpPr>
          <p:spPr>
            <a:xfrm flipH="1">
              <a:off x="4587263" y="2276872"/>
              <a:ext cx="2795658" cy="2990969"/>
            </a:xfrm>
            <a:prstGeom prst="straightConnector1">
              <a:avLst/>
            </a:prstGeom>
            <a:ln w="31750">
              <a:solidFill>
                <a:srgbClr val="0000FF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uora yhdysviiva 32"/>
            <p:cNvCxnSpPr>
              <a:cxnSpLocks/>
            </p:cNvCxnSpPr>
            <p:nvPr/>
          </p:nvCxnSpPr>
          <p:spPr>
            <a:xfrm>
              <a:off x="7100608" y="2302203"/>
              <a:ext cx="288032" cy="2008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ikehys 27"/>
            <p:cNvSpPr txBox="1"/>
            <p:nvPr/>
          </p:nvSpPr>
          <p:spPr>
            <a:xfrm>
              <a:off x="4665381" y="3392902"/>
              <a:ext cx="1368152" cy="3693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SVS = 225</a:t>
              </a:r>
              <a:r>
                <a:rPr lang="fi-FI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</a:t>
              </a:r>
              <a:endPara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kstikehys 29"/>
            <p:cNvSpPr txBox="1"/>
            <p:nvPr/>
          </p:nvSpPr>
          <p:spPr>
            <a:xfrm>
              <a:off x="6622455" y="4040696"/>
              <a:ext cx="1261913" cy="3693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i-FI" dirty="0">
                  <a:latin typeface="Times New Roman" pitchFamily="18" charset="0"/>
                  <a:cs typeface="Times New Roman" pitchFamily="18" charset="0"/>
                </a:rPr>
                <a:t>NPS = 7 </a:t>
              </a:r>
              <a:r>
                <a:rPr lang="fi-FI" dirty="0" err="1">
                  <a:latin typeface="Times New Roman" pitchFamily="18" charset="0"/>
                  <a:cs typeface="Times New Roman" pitchFamily="18" charset="0"/>
                </a:rPr>
                <a:t>kn</a:t>
              </a:r>
              <a:endParaRPr lang="fi-FI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kstikehys 29"/>
            <p:cNvSpPr txBox="1"/>
            <p:nvPr/>
          </p:nvSpPr>
          <p:spPr>
            <a:xfrm>
              <a:off x="5201007" y="2700501"/>
              <a:ext cx="1388133" cy="369332"/>
            </a:xfrm>
            <a:prstGeom prst="rect">
              <a:avLst/>
            </a:prstGeom>
            <a:solidFill>
              <a:schemeClr val="bg1">
                <a:alpha val="73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i-FI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NVS = 9 </a:t>
              </a:r>
              <a:r>
                <a:rPr lang="fi-FI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kn</a:t>
              </a:r>
              <a:endPara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8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26" y="1622902"/>
            <a:ext cx="6448339" cy="3462162"/>
          </a:xfrm>
          <a:prstGeom prst="rect">
            <a:avLst/>
          </a:prstGeom>
        </p:spPr>
      </p:pic>
      <p:sp>
        <p:nvSpPr>
          <p:cNvPr id="11" name="Sisällön paikkamerkki 2"/>
          <p:cNvSpPr txBox="1">
            <a:spLocks/>
          </p:cNvSpPr>
          <p:nvPr/>
        </p:nvSpPr>
        <p:spPr>
          <a:xfrm>
            <a:off x="251520" y="332656"/>
            <a:ext cx="8300809" cy="850685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Helvetica"/>
              </a:rPr>
              <a:t>4.</a:t>
            </a:r>
            <a:r>
              <a:rPr kumimoji="0" lang="fi-FI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Helvetica"/>
              </a:rPr>
              <a:t>Sijaintipaikkasi on 59°42,0’N 022°40,0’E. Ohjaat kompassisuuntaan 226° ja voimistuneen etelätuulen aiheuttama sorto on koko matkan ajan 15°.  a) Millä etäisyydellä sivuutat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Helvetica"/>
              </a:rPr>
              <a:t>Bengtskärin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Helvetica"/>
              </a:rPr>
              <a:t> merimajakan? (2 p) b) Missä keulakulmassa majakka on sivuutushetkellä? (1 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3892" y="3999650"/>
            <a:ext cx="1483202" cy="1477653"/>
            <a:chOff x="5526741" y="1936376"/>
            <a:chExt cx="1483202" cy="1477653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5526741" y="1936376"/>
              <a:ext cx="1411942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340288" y="2808911"/>
              <a:ext cx="0" cy="6051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20417512">
              <a:off x="5765760" y="1946082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  <a:sym typeface="Helvetica"/>
                </a:rPr>
                <a:t>SVS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612" y="292680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  <a:sym typeface="Helvetica"/>
                </a:rPr>
                <a:t>Tuuli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741894" y="1936376"/>
              <a:ext cx="1196789" cy="7597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9674945">
              <a:off x="6061137" y="236084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  <a:sym typeface="Helvetica"/>
                </a:rPr>
                <a:t>TS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30907" y="1421171"/>
            <a:ext cx="16808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KS = 226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 </a:t>
            </a:r>
            <a:r>
              <a:rPr kumimoji="0" lang="fi-FI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eks</a:t>
            </a: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  +2</a:t>
            </a: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  <a:endParaRPr kumimoji="0" lang="fi-FI" sz="2000" b="0" i="0" u="sng" strike="noStrike" kern="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Times New Roman"/>
              <a:sym typeface="Times New Roman"/>
            </a:endParaRP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MS = 228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er</a:t>
            </a: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 + 6</a:t>
            </a: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TS =  234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Sorto = +15</a:t>
            </a: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ymbol"/>
                <a:cs typeface="Symbol"/>
                <a:sym typeface="Symbol"/>
              </a:rPr>
              <a:t>SVS = 249°</a:t>
            </a: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Symbol"/>
              <a:cs typeface="Symbol"/>
              <a:sym typeface="Symbo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2259" y="5415354"/>
            <a:ext cx="3565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a) Sivuutusetäisyys </a:t>
            </a:r>
            <a:r>
              <a:rPr kumimoji="0" lang="fi-FI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Bengtskärin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merimajakkaan on </a:t>
            </a: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3 M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.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Times New Roman"/>
                <a:sym typeface="Times New Roman"/>
              </a:rPr>
              <a:t>b) Majakka on tällöin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Times New Roman"/>
                <a:sym typeface="Times New Roman"/>
              </a:rPr>
              <a:t>keulakulmassa 105</a:t>
            </a: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ymbol"/>
                <a:cs typeface="Times New Roman"/>
                <a:sym typeface="Times New Roman"/>
              </a:rPr>
              <a:t>° oikealla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ymbol"/>
                <a:cs typeface="Times New Roman"/>
                <a:sym typeface="Times New Roman"/>
              </a:rPr>
              <a:t>.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Times New Roman"/>
                <a:sym typeface="Times New Roman"/>
              </a:rPr>
              <a:t> </a:t>
            </a:r>
            <a:endParaRPr kumimoji="0" lang="fi-FI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Symbol"/>
              <a:cs typeface="Symbol"/>
              <a:sym typeface="Symbo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0907" y="5739484"/>
            <a:ext cx="3801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ymbol"/>
                <a:cs typeface="Symbol"/>
                <a:sym typeface="Symbol"/>
              </a:rPr>
              <a:t>kk = </a:t>
            </a:r>
            <a:r>
              <a:rPr lang="fi-FI" sz="2000" dirty="0">
                <a:solidFill>
                  <a:srgbClr val="0070C0"/>
                </a:solidFill>
                <a:latin typeface="Calibri" panose="020F0502020204030204" pitchFamily="34" charset="0"/>
                <a:ea typeface="Symbol"/>
                <a:cs typeface="Symbol"/>
                <a:sym typeface="Symbol"/>
              </a:rPr>
              <a:t>90° + 15 ° = </a:t>
            </a:r>
            <a:r>
              <a:rPr kumimoji="0" lang="fi-FI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Symbol"/>
                <a:cs typeface="Symbol"/>
                <a:sym typeface="Symbol"/>
              </a:rPr>
              <a:t>105°</a:t>
            </a:r>
          </a:p>
        </p:txBody>
      </p:sp>
      <p:sp>
        <p:nvSpPr>
          <p:cNvPr id="18" name="Vuokaaviosymboli: Summaava risteys 7"/>
          <p:cNvSpPr/>
          <p:nvPr/>
        </p:nvSpPr>
        <p:spPr>
          <a:xfrm>
            <a:off x="8217812" y="2849562"/>
            <a:ext cx="289582" cy="269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63" y="3163"/>
                </a:moveTo>
                <a:lnTo>
                  <a:pt x="18437" y="18437"/>
                </a:lnTo>
                <a:moveTo>
                  <a:pt x="18437" y="3163"/>
                </a:moveTo>
                <a:lnTo>
                  <a:pt x="3163" y="18437"/>
                </a:lnTo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cxnSp>
        <p:nvCxnSpPr>
          <p:cNvPr id="22" name="Suora nuoliyhdysviiva 6"/>
          <p:cNvCxnSpPr/>
          <p:nvPr/>
        </p:nvCxnSpPr>
        <p:spPr>
          <a:xfrm flipH="1">
            <a:off x="2360626" y="3001187"/>
            <a:ext cx="6025300" cy="2238078"/>
          </a:xfrm>
          <a:prstGeom prst="straightConnector1">
            <a:avLst/>
          </a:prstGeom>
          <a:noFill/>
          <a:ln w="28575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221390" y="2356148"/>
            <a:ext cx="386909" cy="129730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 rot="20504083">
            <a:off x="3954606" y="3952202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"/>
              </a:rPr>
              <a:t>SVS 249°</a:t>
            </a:r>
          </a:p>
        </p:txBody>
      </p:sp>
      <p:sp>
        <p:nvSpPr>
          <p:cNvPr id="35" name="TextBox 34"/>
          <p:cNvSpPr txBox="1"/>
          <p:nvPr/>
        </p:nvSpPr>
        <p:spPr>
          <a:xfrm rot="20887013">
            <a:off x="6545153" y="303873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"/>
              </a:rPr>
              <a:t>3 M</a:t>
            </a:r>
          </a:p>
        </p:txBody>
      </p:sp>
      <p:cxnSp>
        <p:nvCxnSpPr>
          <p:cNvPr id="36" name="Suora nuoliyhdysviiva 6"/>
          <p:cNvCxnSpPr/>
          <p:nvPr/>
        </p:nvCxnSpPr>
        <p:spPr>
          <a:xfrm flipH="1">
            <a:off x="5165089" y="3653453"/>
            <a:ext cx="1443210" cy="1088063"/>
          </a:xfrm>
          <a:prstGeom prst="straightConnector1">
            <a:avLst/>
          </a:prstGeom>
          <a:noFill/>
          <a:ln w="28575" cap="flat">
            <a:solidFill>
              <a:srgbClr val="00B050"/>
            </a:solidFill>
            <a:prstDash val="sysDot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Arc 42"/>
          <p:cNvSpPr/>
          <p:nvPr/>
        </p:nvSpPr>
        <p:spPr>
          <a:xfrm>
            <a:off x="4428022" y="2756937"/>
            <a:ext cx="448472" cy="3170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</p:txBody>
      </p:sp>
      <p:sp>
        <p:nvSpPr>
          <p:cNvPr id="58" name="TextBox 57"/>
          <p:cNvSpPr txBox="1"/>
          <p:nvPr/>
        </p:nvSpPr>
        <p:spPr>
          <a:xfrm rot="19382907">
            <a:off x="5192970" y="439067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"/>
              </a:rPr>
              <a:t>TS 234°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6270757" y="2492845"/>
            <a:ext cx="466419" cy="1659412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1" name="Group 80"/>
          <p:cNvGrpSpPr/>
          <p:nvPr/>
        </p:nvGrpSpPr>
        <p:grpSpPr>
          <a:xfrm rot="5400000">
            <a:off x="6572958" y="3356403"/>
            <a:ext cx="179962" cy="266315"/>
            <a:chOff x="6960713" y="3230498"/>
            <a:chExt cx="179962" cy="266315"/>
          </a:xfrm>
        </p:grpSpPr>
        <p:cxnSp>
          <p:nvCxnSpPr>
            <p:cNvPr id="72" name="Straight Connector 71"/>
            <p:cNvCxnSpPr/>
            <p:nvPr/>
          </p:nvCxnSpPr>
          <p:spPr>
            <a:xfrm flipH="1">
              <a:off x="6960713" y="3230498"/>
              <a:ext cx="179962" cy="52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>
              <a:off x="6893833" y="3348877"/>
              <a:ext cx="215898" cy="799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Arc 81"/>
          <p:cNvSpPr/>
          <p:nvPr/>
        </p:nvSpPr>
        <p:spPr>
          <a:xfrm rot="15406341">
            <a:off x="6343327" y="3479334"/>
            <a:ext cx="651414" cy="596010"/>
          </a:xfrm>
          <a:prstGeom prst="arc">
            <a:avLst>
              <a:gd name="adj1" fmla="val 16069452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  <a:sym typeface="Helvetica"/>
            </a:endParaRPr>
          </a:p>
        </p:txBody>
      </p:sp>
      <p:sp>
        <p:nvSpPr>
          <p:cNvPr id="83" name="TextBox 82"/>
          <p:cNvSpPr txBox="1"/>
          <p:nvPr/>
        </p:nvSpPr>
        <p:spPr>
          <a:xfrm rot="17220671">
            <a:off x="5780886" y="351820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Helvetica"/>
              </a:rPr>
              <a:t>105°</a:t>
            </a:r>
          </a:p>
        </p:txBody>
      </p:sp>
      <p:sp>
        <p:nvSpPr>
          <p:cNvPr id="84" name="Tekstikehys 9"/>
          <p:cNvSpPr txBox="1"/>
          <p:nvPr/>
        </p:nvSpPr>
        <p:spPr>
          <a:xfrm>
            <a:off x="8002562" y="2442244"/>
            <a:ext cx="72008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240653091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isällön paikkamerkki 2"/>
          <p:cNvSpPr txBox="1"/>
          <p:nvPr/>
        </p:nvSpPr>
        <p:spPr>
          <a:xfrm>
            <a:off x="498376" y="212138"/>
            <a:ext cx="8147247" cy="1200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5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.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Ylität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Porkkalan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merimajakan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länsipuolella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olevan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13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,0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väylän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.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Suunnit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Oxhornenin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linjaloistojen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mudostaman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yhdyslinjan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varakompassilla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kompassisuuntimassa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0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25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°.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Varakompassi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näyttää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kompassisuuntaa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090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°.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a)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Mikä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on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varakompassin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eksymä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ohjatulle kompassi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suunnalle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? (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2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p)</a:t>
            </a:r>
          </a:p>
        </p:txBody>
      </p:sp>
      <p:sp>
        <p:nvSpPr>
          <p:cNvPr id="248" name="Text Box 25"/>
          <p:cNvSpPr txBox="1"/>
          <p:nvPr/>
        </p:nvSpPr>
        <p:spPr>
          <a:xfrm>
            <a:off x="5464662" y="1557251"/>
            <a:ext cx="1164738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ts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032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er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  -6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ms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026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-</a:t>
            </a:r>
            <a:r>
              <a:rPr kumimoji="0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ks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</a:t>
            </a:r>
            <a:r>
              <a:rPr kumimoji="0" lang="fi-FI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025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eks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 = </a:t>
            </a:r>
            <a:r>
              <a:rPr kumimoji="0" lang="fi-FI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Times New Roman"/>
                <a:sym typeface="Times New Roman"/>
              </a:rPr>
              <a:t>+1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Symbol"/>
                <a:cs typeface="Symbol"/>
                <a:sym typeface="Symbol"/>
              </a:rPr>
              <a:t>°</a:t>
            </a:r>
          </a:p>
        </p:txBody>
      </p:sp>
      <p:sp>
        <p:nvSpPr>
          <p:cNvPr id="249" name="Dian numeron paikkamerkki 10"/>
          <p:cNvSpPr txBox="1">
            <a:spLocks noGrp="1"/>
          </p:cNvSpPr>
          <p:nvPr>
            <p:ph type="sldNum" sz="quarter" idx="4294967295"/>
          </p:nvPr>
        </p:nvSpPr>
        <p:spPr>
          <a:xfrm>
            <a:off x="8522719" y="6429691"/>
            <a:ext cx="164079" cy="2184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50" name="Object 0" descr="Object 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403" y="1489816"/>
            <a:ext cx="3442983" cy="486253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Line 3"/>
          <p:cNvSpPr/>
          <p:nvPr/>
        </p:nvSpPr>
        <p:spPr>
          <a:xfrm flipV="1">
            <a:off x="1467500" y="2942263"/>
            <a:ext cx="1382721" cy="232339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57" name="Oval 11"/>
          <p:cNvSpPr/>
          <p:nvPr/>
        </p:nvSpPr>
        <p:spPr>
          <a:xfrm rot="1897910">
            <a:off x="3023882" y="1624010"/>
            <a:ext cx="505201" cy="1136699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8" tIns="45718" rIns="45718" bIns="45718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60" name="Text Box 13"/>
          <p:cNvGrpSpPr/>
          <p:nvPr/>
        </p:nvGrpSpPr>
        <p:grpSpPr>
          <a:xfrm>
            <a:off x="2840756" y="3039952"/>
            <a:ext cx="1267833" cy="656974"/>
            <a:chOff x="0" y="0"/>
            <a:chExt cx="1267832" cy="656972"/>
          </a:xfrm>
        </p:grpSpPr>
        <p:sp>
          <p:nvSpPr>
            <p:cNvPr id="258" name="Rectangle"/>
            <p:cNvSpPr/>
            <p:nvPr/>
          </p:nvSpPr>
          <p:spPr>
            <a:xfrm>
              <a:off x="0" y="0"/>
              <a:ext cx="1267833" cy="3363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00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ts = 032°"/>
            <p:cNvSpPr txBox="1"/>
            <p:nvPr/>
          </p:nvSpPr>
          <p:spPr>
            <a:xfrm>
              <a:off x="0" y="0"/>
              <a:ext cx="1267833" cy="6569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rPr>
                <a:t>ts = 032</a:t>
              </a: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/>
                  <a:ea typeface="Symbol"/>
                  <a:cs typeface="Symbol"/>
                  <a:sym typeface="Symbol"/>
                </a:rPr>
                <a:t>°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1" name="Line 3"/>
          <p:cNvSpPr/>
          <p:nvPr/>
        </p:nvSpPr>
        <p:spPr>
          <a:xfrm>
            <a:off x="2174788" y="3797643"/>
            <a:ext cx="453081" cy="164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481615" y="3376254"/>
            <a:ext cx="4414410" cy="2308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Miksi tavallinen yksiantenninen </a:t>
            </a: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 -navigaattori ei korvaa </a:t>
            </a:r>
          </a:p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magneettikompassia? (1 p)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solidFill>
                  <a:srgbClr val="0070C0"/>
                </a:solidFill>
                <a:cs typeface="Times New Roman" panose="02020603050405020304" pitchFamily="18" charset="0"/>
              </a:rPr>
              <a:t>Yksiantenninen GPS </a:t>
            </a:r>
          </a:p>
          <a:p>
            <a:r>
              <a:rPr lang="fi-FI" dirty="0">
                <a:solidFill>
                  <a:srgbClr val="0070C0"/>
                </a:solidFill>
                <a:cs typeface="Times New Roman" panose="02020603050405020304" pitchFamily="18" charset="0"/>
              </a:rPr>
              <a:t>ei näytä keulan suuntaa eikä suuntaa paikallaan ollessa tai hitaassa vauhdissa. </a:t>
            </a:r>
          </a:p>
          <a:p>
            <a:r>
              <a:rPr lang="fi-FI" dirty="0">
                <a:solidFill>
                  <a:srgbClr val="0070C0"/>
                </a:solidFill>
                <a:cs typeface="Times New Roman" panose="02020603050405020304" pitchFamily="18" charset="0"/>
              </a:rPr>
              <a:t>Ei toimi sähkövian sattuessa.</a:t>
            </a:r>
          </a:p>
        </p:txBody>
      </p:sp>
    </p:spTree>
    <p:extLst>
      <p:ext uri="{BB962C8B-B14F-4D97-AF65-F5344CB8AC3E}">
        <p14:creationId xmlns:p14="http://schemas.microsoft.com/office/powerpoint/2010/main" val="129427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99C71F4-685F-4669-9DEF-F054DCEFCF88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3" name="Sisällön paikkamerkki 2"/>
          <p:cNvSpPr txBox="1">
            <a:spLocks/>
          </p:cNvSpPr>
          <p:nvPr/>
        </p:nvSpPr>
        <p:spPr>
          <a:xfrm>
            <a:off x="321734" y="260649"/>
            <a:ext cx="8521720" cy="1250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Merkintäpaikkasi on 60</a:t>
            </a:r>
            <a:r>
              <a:rPr lang="fi-FI" dirty="0">
                <a:latin typeface="Times New Roman" pitchFamily="18" charset="0"/>
                <a:cs typeface="Times New Roman" pitchFamily="18" charset="0"/>
                <a:sym typeface="Symbol"/>
              </a:rPr>
              <a:t>01,0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’N 025</a:t>
            </a:r>
            <a:r>
              <a:rPr lang="fi-FI" dirty="0">
                <a:latin typeface="Times New Roman" pitchFamily="18" charset="0"/>
                <a:cs typeface="Times New Roman" pitchFamily="18" charset="0"/>
                <a:sym typeface="Symbol"/>
              </a:rPr>
              <a:t>40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,0’E. Ohjaat kompassisuuntaan 310° ja nopeus on 6 solmua. Kello 17.20 suunnit Porvoon Majakan keulakulmassa 35° oikealla ja klo 17.45 keulakulmassa 70° oikealla. Mikä on sijaintisi klo 17.45? (3 p)</a:t>
            </a:r>
          </a:p>
          <a:p>
            <a:pPr marL="342900" lvl="0" indent="-342900">
              <a:buFont typeface="+mj-lt"/>
              <a:buAutoNum type="arabicPeriod" startAt="6"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229" y="1196752"/>
            <a:ext cx="4421625" cy="504056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9430" y="1556792"/>
            <a:ext cx="1314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KS = 310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eks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+ 3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 = 313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 6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= 319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sv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166064" y="2790066"/>
            <a:ext cx="140936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= 319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okk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+ 70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389°</a:t>
            </a:r>
          </a:p>
          <a:p>
            <a:pPr algn="r"/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- 360°</a:t>
            </a: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= 029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0314" y="4408520"/>
            <a:ext cx="1673856" cy="707886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Nopeus = 6 </a:t>
            </a:r>
            <a:r>
              <a:rPr lang="fi-FI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Aika = 25 min</a:t>
            </a:r>
            <a:endParaRPr lang="sv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1331640" y="5241047"/>
          <a:ext cx="24018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Kaava" r:id="rId4" imgW="1574640" imgH="393480" progId="Equation.3">
                  <p:embed/>
                </p:oleObj>
              </mc:Choice>
              <mc:Fallback>
                <p:oleObj name="Kaava" r:id="rId4" imgW="1574640" imgH="393480" progId="Equation.3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241047"/>
                        <a:ext cx="2401887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uora nuoliyhdysviiva 9"/>
          <p:cNvCxnSpPr>
            <a:cxnSpLocks/>
          </p:cNvCxnSpPr>
          <p:nvPr/>
        </p:nvCxnSpPr>
        <p:spPr>
          <a:xfrm flipV="1">
            <a:off x="5436096" y="2145978"/>
            <a:ext cx="979430" cy="1931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>
            <a:cxnSpLocks/>
          </p:cNvCxnSpPr>
          <p:nvPr/>
        </p:nvCxnSpPr>
        <p:spPr>
          <a:xfrm>
            <a:off x="5436096" y="3516482"/>
            <a:ext cx="325438" cy="2458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>
            <a:cxnSpLocks/>
          </p:cNvCxnSpPr>
          <p:nvPr/>
        </p:nvCxnSpPr>
        <p:spPr>
          <a:xfrm flipH="1" flipV="1">
            <a:off x="5083378" y="3206379"/>
            <a:ext cx="2664296" cy="23337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orakulmio 26"/>
          <p:cNvSpPr/>
          <p:nvPr/>
        </p:nvSpPr>
        <p:spPr>
          <a:xfrm>
            <a:off x="5029573" y="2329808"/>
            <a:ext cx="102303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 = 029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uorakulmio 28"/>
          <p:cNvSpPr/>
          <p:nvPr/>
        </p:nvSpPr>
        <p:spPr>
          <a:xfrm rot="2288496">
            <a:off x="6323917" y="4260617"/>
            <a:ext cx="112242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= 319</a:t>
            </a:r>
            <a:r>
              <a:rPr lang="fi-FI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sv-FI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kstikehys 23"/>
          <p:cNvSpPr txBox="1"/>
          <p:nvPr/>
        </p:nvSpPr>
        <p:spPr>
          <a:xfrm>
            <a:off x="5204371" y="29419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Times New Roman" pitchFamily="18" charset="0"/>
                <a:cs typeface="Times New Roman" pitchFamily="18" charset="0"/>
              </a:rPr>
              <a:t>2,5M</a:t>
            </a:r>
          </a:p>
        </p:txBody>
      </p:sp>
      <p:sp>
        <p:nvSpPr>
          <p:cNvPr id="31" name="Vuokaaviosymboli: Liitin 30"/>
          <p:cNvSpPr/>
          <p:nvPr/>
        </p:nvSpPr>
        <p:spPr>
          <a:xfrm>
            <a:off x="5399581" y="3420942"/>
            <a:ext cx="434119" cy="36946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4006568" y="3687710"/>
            <a:ext cx="1303563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60°03,2’N</a:t>
            </a:r>
          </a:p>
          <a:p>
            <a:pPr algn="r"/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025°33,3’E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716FF359-737B-4B39-A3B8-01CA4121F5E7}"/>
              </a:ext>
            </a:extLst>
          </p:cNvPr>
          <p:cNvCxnSpPr>
            <a:cxnSpLocks/>
          </p:cNvCxnSpPr>
          <p:nvPr/>
        </p:nvCxnSpPr>
        <p:spPr>
          <a:xfrm rot="19140000" flipV="1">
            <a:off x="6254428" y="2737598"/>
            <a:ext cx="0" cy="259365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308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7" grpId="0" animBg="1"/>
      <p:bldP spid="29" grpId="0" animBg="1"/>
      <p:bldP spid="30" grpId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2"/>
          <p:cNvSpPr txBox="1">
            <a:spLocks/>
          </p:cNvSpPr>
          <p:nvPr/>
        </p:nvSpPr>
        <p:spPr>
          <a:xfrm>
            <a:off x="467544" y="260648"/>
            <a:ext cx="8496944" cy="139675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i-FI" dirty="0">
                <a:latin typeface="Times New Roman" pitchFamily="18" charset="0"/>
                <a:cs typeface="Times New Roman" pitchFamily="18" charset="0"/>
              </a:rPr>
              <a:t>7. Merkintäpaikkasi on 59</a:t>
            </a:r>
            <a:r>
              <a:rPr lang="fi-FI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42,0’N 025</a:t>
            </a:r>
            <a:r>
              <a:rPr lang="fi-FI" dirty="0">
                <a:latin typeface="Times New Roman" pitchFamily="18" charset="0"/>
                <a:cs typeface="Times New Roman" pitchFamily="18" charset="0"/>
                <a:sym typeface="Symbol"/>
              </a:rPr>
              <a:t>31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,5’E. Ohjaat kompassisuuntaan 260° ja nopeus on 12 solmua. Kello 16.30 suunnit pääkompassilla </a:t>
            </a:r>
            <a:r>
              <a:rPr lang="fi-FI" dirty="0" err="1">
                <a:latin typeface="Times New Roman" pitchFamily="18" charset="0"/>
                <a:cs typeface="Times New Roman" pitchFamily="18" charset="0"/>
              </a:rPr>
              <a:t>Jumindan</a:t>
            </a:r>
            <a:r>
              <a:rPr lang="fi-FI" dirty="0">
                <a:latin typeface="Times New Roman" pitchFamily="18" charset="0"/>
                <a:cs typeface="Times New Roman" pitchFamily="18" charset="0"/>
              </a:rPr>
              <a:t> merimajakan kompassisuuntimassa 151° ja klo 17.00 Kerin merimajakan kompassisuuntimassa 236°. Mikä on sijaintisi klo 17.00? (3p)</a:t>
            </a:r>
          </a:p>
          <a:p>
            <a:pPr marL="342900" lvl="0" indent="-342900">
              <a:buFont typeface="+mj-lt"/>
              <a:buAutoNum type="arabicPeriod" startAt="5"/>
            </a:pPr>
            <a:endParaRPr lang="fi-FI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1779815"/>
            <a:ext cx="6912768" cy="2822913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6325" y="1380318"/>
            <a:ext cx="1314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KS = 260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eks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+ 8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 = 268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 6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= 274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sv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38959" y="3422653"/>
            <a:ext cx="13660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i-FI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151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eks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 + 8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 = 159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+ 6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165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847623" y="4581128"/>
            <a:ext cx="13660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i-FI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236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eks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 + 8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 = 244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+ 6</a:t>
            </a:r>
            <a:r>
              <a:rPr lang="fi-FI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fi-FI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250</a:t>
            </a:r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79912" y="4653136"/>
            <a:ext cx="1818126" cy="707886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Nopeus = 12 </a:t>
            </a:r>
            <a:r>
              <a:rPr lang="fi-FI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</a:t>
            </a:r>
            <a:endParaRPr lang="fi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i-FI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Aika = 30 min</a:t>
            </a:r>
            <a:endParaRPr lang="sv-FI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3660775" y="5516563"/>
          <a:ext cx="23241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Kaava" r:id="rId4" imgW="1523880" imgH="393480" progId="Equation.3">
                  <p:embed/>
                </p:oleObj>
              </mc:Choice>
              <mc:Fallback>
                <p:oleObj name="Kaava" r:id="rId4" imgW="1523880" imgH="39348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5516563"/>
                        <a:ext cx="2324100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Vuokaaviosymboli: Summaava risteys 19"/>
          <p:cNvSpPr/>
          <p:nvPr/>
        </p:nvSpPr>
        <p:spPr>
          <a:xfrm>
            <a:off x="7596336" y="2874497"/>
            <a:ext cx="432048" cy="352453"/>
          </a:xfrm>
          <a:prstGeom prst="flowChartSummingJunct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kstikehys 20"/>
          <p:cNvSpPr txBox="1"/>
          <p:nvPr/>
        </p:nvSpPr>
        <p:spPr>
          <a:xfrm>
            <a:off x="7848364" y="265897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Times New Roman" pitchFamily="18" charset="0"/>
                <a:cs typeface="Times New Roman" pitchFamily="18" charset="0"/>
              </a:rPr>
              <a:t>MP</a:t>
            </a:r>
          </a:p>
        </p:txBody>
      </p:sp>
      <p:cxnSp>
        <p:nvCxnSpPr>
          <p:cNvPr id="11" name="Suora nuoliyhdysviiva 10"/>
          <p:cNvCxnSpPr/>
          <p:nvPr/>
        </p:nvCxnSpPr>
        <p:spPr>
          <a:xfrm flipH="1" flipV="1">
            <a:off x="4616840" y="2831819"/>
            <a:ext cx="4131624" cy="3016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orakulmio 12"/>
          <p:cNvSpPr/>
          <p:nvPr/>
        </p:nvSpPr>
        <p:spPr>
          <a:xfrm>
            <a:off x="3930386" y="3001165"/>
            <a:ext cx="1138453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TS = 274</a:t>
            </a:r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uora nuoliyhdysviiva 13"/>
          <p:cNvCxnSpPr/>
          <p:nvPr/>
        </p:nvCxnSpPr>
        <p:spPr>
          <a:xfrm>
            <a:off x="7128284" y="2132856"/>
            <a:ext cx="521327" cy="187685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7297635" y="4197357"/>
            <a:ext cx="1023037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165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uora yhdysviiva 16"/>
          <p:cNvCxnSpPr/>
          <p:nvPr/>
        </p:nvCxnSpPr>
        <p:spPr>
          <a:xfrm flipH="1">
            <a:off x="7342989" y="2867518"/>
            <a:ext cx="72008" cy="288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kehys 54"/>
          <p:cNvSpPr txBox="1"/>
          <p:nvPr/>
        </p:nvSpPr>
        <p:spPr>
          <a:xfrm>
            <a:off x="6014010" y="2477616"/>
            <a:ext cx="720080" cy="3693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M</a:t>
            </a:r>
          </a:p>
        </p:txBody>
      </p:sp>
      <p:cxnSp>
        <p:nvCxnSpPr>
          <p:cNvPr id="19" name="Suora yhdysviiva 18"/>
          <p:cNvCxnSpPr/>
          <p:nvPr/>
        </p:nvCxnSpPr>
        <p:spPr>
          <a:xfrm flipH="1">
            <a:off x="5472101" y="2748129"/>
            <a:ext cx="72008" cy="2880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5214283" y="1870196"/>
            <a:ext cx="341330" cy="12490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orakulmio 20"/>
          <p:cNvSpPr/>
          <p:nvPr/>
        </p:nvSpPr>
        <p:spPr>
          <a:xfrm>
            <a:off x="4974834" y="3237987"/>
            <a:ext cx="1023037" cy="369332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165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uora nuoliyhdysviiva 21"/>
          <p:cNvCxnSpPr/>
          <p:nvPr/>
        </p:nvCxnSpPr>
        <p:spPr>
          <a:xfrm flipH="1">
            <a:off x="3034325" y="2042611"/>
            <a:ext cx="2736304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25"/>
          <p:cNvSpPr/>
          <p:nvPr/>
        </p:nvSpPr>
        <p:spPr>
          <a:xfrm>
            <a:off x="2041962" y="2622974"/>
            <a:ext cx="1016625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250</a:t>
            </a:r>
            <a:r>
              <a:rPr lang="fi-FI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fi-FI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Vuokaaviosymboli: Summaava risteys 16"/>
          <p:cNvSpPr/>
          <p:nvPr/>
        </p:nvSpPr>
        <p:spPr>
          <a:xfrm rot="20518260">
            <a:off x="5093865" y="2018237"/>
            <a:ext cx="430971" cy="375101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3753412" y="1551899"/>
            <a:ext cx="1245855" cy="64633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59°44,6’N</a:t>
            </a:r>
          </a:p>
          <a:p>
            <a:pPr algn="r"/>
            <a:r>
              <a:rPr lang="fi-FI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025°16,0’E</a:t>
            </a:r>
          </a:p>
        </p:txBody>
      </p:sp>
    </p:spTree>
    <p:extLst>
      <p:ext uri="{BB962C8B-B14F-4D97-AF65-F5344CB8AC3E}">
        <p14:creationId xmlns:p14="http://schemas.microsoft.com/office/powerpoint/2010/main" val="37521057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1138</Words>
  <Application>Microsoft Office PowerPoint</Application>
  <PresentationFormat>Näytössä katseltava diaesitys (4:3)</PresentationFormat>
  <Paragraphs>196</Paragraphs>
  <Slides>12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3" baseType="lpstr">
      <vt:lpstr>Arial</vt:lpstr>
      <vt:lpstr>Calibri</vt:lpstr>
      <vt:lpstr>Helvetica</vt:lpstr>
      <vt:lpstr>Monotype Corsiva</vt:lpstr>
      <vt:lpstr>Symbol</vt:lpstr>
      <vt:lpstr>Times New Roman</vt:lpstr>
      <vt:lpstr>Trebuchet MS</vt:lpstr>
      <vt:lpstr>Office-teema</vt:lpstr>
      <vt:lpstr>2_Office-teema</vt:lpstr>
      <vt:lpstr>1_Office-teema</vt:lpstr>
      <vt:lpstr>Kaava</vt:lpstr>
      <vt:lpstr>Suomen Navigaatioliitto Finlands Navigationsförbund Rannikkomerenkulkuopin 13.12.2019 tutkinnon ratkaisut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Navigaatioliitto Finlands Navigationsförbund Rannikkomerenkulkuopin 15.12.2017 tutkinnon ratkaisut</dc:title>
  <dc:creator>Halla, Jaana-M</dc:creator>
  <cp:lastModifiedBy>Jyri Jalas</cp:lastModifiedBy>
  <cp:revision>588</cp:revision>
  <cp:lastPrinted>2018-10-18T06:37:26Z</cp:lastPrinted>
  <dcterms:modified xsi:type="dcterms:W3CDTF">2020-02-03T08:27:12Z</dcterms:modified>
</cp:coreProperties>
</file>